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notesMasterIdLst>
    <p:notesMasterId r:id="rId27"/>
  </p:notesMasterIdLst>
  <p:sldIdLst>
    <p:sldId id="256" r:id="rId2"/>
    <p:sldId id="297" r:id="rId3"/>
    <p:sldId id="270" r:id="rId4"/>
    <p:sldId id="305" r:id="rId5"/>
    <p:sldId id="306" r:id="rId6"/>
    <p:sldId id="320" r:id="rId7"/>
    <p:sldId id="309" r:id="rId8"/>
    <p:sldId id="300" r:id="rId9"/>
    <p:sldId id="307" r:id="rId10"/>
    <p:sldId id="272" r:id="rId11"/>
    <p:sldId id="301" r:id="rId12"/>
    <p:sldId id="271" r:id="rId13"/>
    <p:sldId id="302" r:id="rId14"/>
    <p:sldId id="303" r:id="rId15"/>
    <p:sldId id="260" r:id="rId16"/>
    <p:sldId id="264" r:id="rId17"/>
    <p:sldId id="265" r:id="rId18"/>
    <p:sldId id="296" r:id="rId19"/>
    <p:sldId id="312" r:id="rId20"/>
    <p:sldId id="313" r:id="rId21"/>
    <p:sldId id="316" r:id="rId22"/>
    <p:sldId id="315" r:id="rId23"/>
    <p:sldId id="317" r:id="rId24"/>
    <p:sldId id="318" r:id="rId25"/>
    <p:sldId id="273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60E5F9"/>
    <a:srgbClr val="107BB3"/>
    <a:srgbClr val="3ABDE9"/>
    <a:srgbClr val="2D3193"/>
    <a:srgbClr val="0F76AF"/>
    <a:srgbClr val="3EC2EC"/>
    <a:srgbClr val="0D0D6E"/>
    <a:srgbClr val="B6F4FC"/>
    <a:srgbClr val="0B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39" autoAdjust="0"/>
    <p:restoredTop sz="79643" autoAdjust="0"/>
  </p:normalViewPr>
  <p:slideViewPr>
    <p:cSldViewPr>
      <p:cViewPr varScale="1">
        <p:scale>
          <a:sx n="91" d="100"/>
          <a:sy n="91" d="100"/>
        </p:scale>
        <p:origin x="1176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785690-945E-412D-B723-68945BF6EDE6}" type="datetimeFigureOut">
              <a:rPr lang="en-MY" smtClean="0"/>
              <a:pPr/>
              <a:t>17/10/2017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38E49A-F618-490C-AF02-6417E2E2BB97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67664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38E49A-F618-490C-AF02-6417E2E2BB97}" type="slidenum">
              <a:rPr lang="en-MY" smtClean="0"/>
              <a:pPr/>
              <a:t>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41816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3" name="Shape 2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993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Terdapat</a:t>
            </a:r>
            <a:r>
              <a:rPr lang="en-US" baseline="0" dirty="0"/>
              <a:t> 4 </a:t>
            </a:r>
            <a:r>
              <a:rPr lang="en-US" baseline="0" dirty="0" err="1"/>
              <a:t>komponen</a:t>
            </a:r>
            <a:r>
              <a:rPr lang="en-US" baseline="0" dirty="0"/>
              <a:t> </a:t>
            </a:r>
            <a:r>
              <a:rPr lang="en-US" baseline="0" dirty="0" err="1"/>
              <a:t>utama</a:t>
            </a:r>
            <a:r>
              <a:rPr lang="en-US" baseline="0" dirty="0"/>
              <a:t> </a:t>
            </a:r>
            <a:r>
              <a:rPr lang="en-US" baseline="0" dirty="0" err="1"/>
              <a:t>bagi</a:t>
            </a:r>
            <a:r>
              <a:rPr lang="en-US" baseline="0" dirty="0"/>
              <a:t> MYORI </a:t>
            </a:r>
            <a:r>
              <a:rPr lang="en-US" baseline="0" dirty="0" err="1"/>
              <a:t>iaitu</a:t>
            </a:r>
            <a:r>
              <a:rPr lang="en-US" baseline="0" dirty="0"/>
              <a:t> :</a:t>
            </a:r>
          </a:p>
          <a:p>
            <a:endParaRPr lang="en-US" baseline="0" dirty="0"/>
          </a:p>
          <a:p>
            <a:r>
              <a:rPr lang="en-US" baseline="0" dirty="0"/>
              <a:t>TEKNOLOGI </a:t>
            </a:r>
            <a:r>
              <a:rPr lang="en-US" baseline="0" dirty="0" err="1"/>
              <a:t>komponen</a:t>
            </a:r>
            <a:r>
              <a:rPr lang="en-US" baseline="0" dirty="0"/>
              <a:t> </a:t>
            </a:r>
            <a:r>
              <a:rPr lang="en-US" baseline="0" dirty="0" err="1"/>
              <a:t>utama</a:t>
            </a:r>
            <a:r>
              <a:rPr lang="en-US" baseline="0" dirty="0"/>
              <a:t> </a:t>
            </a:r>
            <a:r>
              <a:rPr lang="en-US" baseline="0" dirty="0" err="1"/>
              <a:t>disebalik</a:t>
            </a:r>
            <a:r>
              <a:rPr lang="en-US" baseline="0" dirty="0"/>
              <a:t> MYORI sticker </a:t>
            </a:r>
            <a:r>
              <a:rPr lang="en-US" baseline="0" dirty="0" err="1"/>
              <a:t>ialah</a:t>
            </a:r>
            <a:r>
              <a:rPr lang="en-US" baseline="0" dirty="0"/>
              <a:t> NFC.</a:t>
            </a:r>
          </a:p>
          <a:p>
            <a:r>
              <a:rPr lang="en-US" baseline="0" dirty="0"/>
              <a:t>Why NFC? </a:t>
            </a:r>
          </a:p>
          <a:p>
            <a:pPr marL="171450" indent="-171450">
              <a:buFontTx/>
              <a:buChar char="-"/>
            </a:pPr>
            <a:r>
              <a:rPr lang="en-US" baseline="0" dirty="0" err="1"/>
              <a:t>Tahan</a:t>
            </a:r>
            <a:r>
              <a:rPr lang="en-US" baseline="0" dirty="0"/>
              <a:t> </a:t>
            </a:r>
            <a:r>
              <a:rPr lang="en-US" baseline="0" dirty="0" err="1"/>
              <a:t>lasak</a:t>
            </a:r>
            <a:endParaRPr lang="en-US" baseline="0" dirty="0"/>
          </a:p>
          <a:p>
            <a:pPr marL="171450" indent="-171450">
              <a:buFontTx/>
              <a:buChar char="-"/>
            </a:pPr>
            <a:r>
              <a:rPr lang="en-US" baseline="0" dirty="0"/>
              <a:t>Security featured : Data encryption, anti tempered,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Di </a:t>
            </a:r>
            <a:r>
              <a:rPr lang="en-US" baseline="0" dirty="0" err="1"/>
              <a:t>pihak</a:t>
            </a:r>
            <a:r>
              <a:rPr lang="en-US" baseline="0" dirty="0"/>
              <a:t> </a:t>
            </a:r>
            <a:r>
              <a:rPr lang="en-US" baseline="0" dirty="0" err="1"/>
              <a:t>pengguna</a:t>
            </a:r>
            <a:r>
              <a:rPr lang="en-US" baseline="0" dirty="0"/>
              <a:t>, </a:t>
            </a:r>
            <a:r>
              <a:rPr lang="en-US" baseline="0" dirty="0" err="1"/>
              <a:t>tidak</a:t>
            </a:r>
            <a:r>
              <a:rPr lang="en-US" baseline="0" dirty="0"/>
              <a:t> </a:t>
            </a:r>
            <a:r>
              <a:rPr lang="en-US" baseline="0" dirty="0" err="1"/>
              <a:t>perlu</a:t>
            </a:r>
            <a:r>
              <a:rPr lang="en-US" baseline="0" dirty="0"/>
              <a:t> </a:t>
            </a:r>
            <a:r>
              <a:rPr lang="en-US" baseline="0" dirty="0" err="1"/>
              <a:t>beli</a:t>
            </a:r>
            <a:r>
              <a:rPr lang="en-US" baseline="0" dirty="0"/>
              <a:t> </a:t>
            </a:r>
            <a:r>
              <a:rPr lang="en-US" baseline="0" dirty="0" err="1"/>
              <a:t>peralatan</a:t>
            </a:r>
            <a:r>
              <a:rPr lang="en-US" baseline="0" dirty="0"/>
              <a:t> </a:t>
            </a:r>
            <a:r>
              <a:rPr lang="en-US" baseline="0" dirty="0" err="1"/>
              <a:t>baru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38E49A-F618-490C-AF02-6417E2E2BB97}" type="slidenum">
              <a:rPr lang="en-MY" smtClean="0"/>
              <a:pPr/>
              <a:t>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916406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Idea </a:t>
            </a:r>
            <a:r>
              <a:rPr lang="en-US" dirty="0" err="1"/>
              <a:t>asas</a:t>
            </a:r>
            <a:r>
              <a:rPr lang="en-US" dirty="0"/>
              <a:t> </a:t>
            </a:r>
            <a:r>
              <a:rPr lang="en-US" dirty="0" err="1"/>
              <a:t>inisiatif</a:t>
            </a:r>
            <a:r>
              <a:rPr lang="en-US" dirty="0"/>
              <a:t> </a:t>
            </a:r>
            <a:r>
              <a:rPr lang="en-US" dirty="0" err="1"/>
              <a:t>myori</a:t>
            </a:r>
            <a:r>
              <a:rPr lang="en-US" dirty="0"/>
              <a:t> </a:t>
            </a:r>
            <a:r>
              <a:rPr lang="en-US" dirty="0" err="1"/>
              <a:t>ialah</a:t>
            </a:r>
            <a:r>
              <a:rPr lang="en-US" dirty="0"/>
              <a:t>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barangan</a:t>
            </a:r>
            <a:r>
              <a:rPr lang="en-US" dirty="0"/>
              <a:t> </a:t>
            </a:r>
            <a:r>
              <a:rPr lang="en-US" dirty="0" err="1"/>
              <a:t>yg</a:t>
            </a:r>
            <a:r>
              <a:rPr lang="en-US" dirty="0"/>
              <a:t> </a:t>
            </a:r>
            <a:r>
              <a:rPr lang="en-US" dirty="0" err="1"/>
              <a:t>berpelekat</a:t>
            </a:r>
            <a:r>
              <a:rPr lang="en-US" dirty="0"/>
              <a:t> </a:t>
            </a:r>
            <a:r>
              <a:rPr lang="en-US" dirty="0" err="1"/>
              <a:t>MyOri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dijamin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segi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 err="1"/>
              <a:t>Apakah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 standard?</a:t>
            </a:r>
          </a:p>
          <a:p>
            <a:r>
              <a:rPr lang="en-US" dirty="0"/>
              <a:t>Standard </a:t>
            </a:r>
            <a:r>
              <a:rPr lang="en-US" dirty="0" err="1"/>
              <a:t>ialah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panduan</a:t>
            </a:r>
            <a:r>
              <a:rPr lang="en-US" dirty="0"/>
              <a:t> </a:t>
            </a:r>
            <a:r>
              <a:rPr lang="en-US" dirty="0" err="1"/>
              <a:t>yg</a:t>
            </a:r>
            <a:r>
              <a:rPr lang="en-US" dirty="0"/>
              <a:t> </a:t>
            </a:r>
            <a:r>
              <a:rPr lang="en-US" dirty="0" err="1"/>
              <a:t>menetapkan</a:t>
            </a:r>
            <a:r>
              <a:rPr lang="en-US" dirty="0"/>
              <a:t> </a:t>
            </a:r>
            <a:r>
              <a:rPr lang="en-US" dirty="0" err="1"/>
              <a:t>ciri-ciri</a:t>
            </a:r>
            <a:r>
              <a:rPr lang="en-US" dirty="0"/>
              <a:t> </a:t>
            </a:r>
            <a:r>
              <a:rPr lang="en-US" dirty="0" err="1"/>
              <a:t>keselamatan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kualiti</a:t>
            </a:r>
            <a:r>
              <a:rPr lang="en-US" dirty="0"/>
              <a:t> </a:t>
            </a:r>
            <a:r>
              <a:rPr lang="en-US" dirty="0" err="1"/>
              <a:t>sesuatu</a:t>
            </a:r>
            <a:r>
              <a:rPr lang="en-US" dirty="0"/>
              <a:t> </a:t>
            </a:r>
            <a:r>
              <a:rPr lang="en-US" dirty="0" err="1"/>
              <a:t>produk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perkhidmatan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 err="1"/>
              <a:t>Barangan</a:t>
            </a:r>
            <a:r>
              <a:rPr lang="en-US" dirty="0"/>
              <a:t> </a:t>
            </a:r>
            <a:r>
              <a:rPr lang="en-US" dirty="0" err="1"/>
              <a:t>yg</a:t>
            </a:r>
            <a:r>
              <a:rPr lang="en-US" dirty="0"/>
              <a:t> </a:t>
            </a:r>
            <a:r>
              <a:rPr lang="en-US" dirty="0" err="1"/>
              <a:t>berpelekat</a:t>
            </a:r>
            <a:r>
              <a:rPr lang="en-US" dirty="0"/>
              <a:t> MYORI di </a:t>
            </a:r>
            <a:r>
              <a:rPr lang="en-US" dirty="0" err="1"/>
              <a:t>pasaran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menjamin</a:t>
            </a:r>
            <a:r>
              <a:rPr lang="en-US" dirty="0"/>
              <a:t> </a:t>
            </a:r>
            <a:r>
              <a:rPr lang="en-US" dirty="0" err="1"/>
              <a:t>bahawa</a:t>
            </a:r>
            <a:r>
              <a:rPr lang="en-US" dirty="0"/>
              <a:t> </a:t>
            </a:r>
            <a:r>
              <a:rPr lang="en-US" dirty="0" err="1"/>
              <a:t>barangan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mematuhi</a:t>
            </a:r>
            <a:r>
              <a:rPr lang="en-US" dirty="0"/>
              <a:t> </a:t>
            </a:r>
            <a:r>
              <a:rPr lang="en-US" dirty="0" err="1"/>
              <a:t>piawaian</a:t>
            </a:r>
            <a:r>
              <a:rPr lang="en-US" dirty="0"/>
              <a:t> standard </a:t>
            </a:r>
            <a:r>
              <a:rPr lang="en-US" dirty="0" err="1"/>
              <a:t>yg</a:t>
            </a:r>
            <a:r>
              <a:rPr lang="en-US" dirty="0"/>
              <a:t> </a:t>
            </a:r>
            <a:r>
              <a:rPr lang="en-US" dirty="0" err="1"/>
              <a:t>dikeluarkan</a:t>
            </a:r>
            <a:r>
              <a:rPr lang="en-US" dirty="0"/>
              <a:t> </a:t>
            </a:r>
            <a:r>
              <a:rPr lang="en-US" dirty="0" err="1"/>
              <a:t>oleh</a:t>
            </a:r>
            <a:endParaRPr lang="en-US" dirty="0"/>
          </a:p>
          <a:p>
            <a:r>
              <a:rPr lang="en-US" dirty="0" err="1"/>
              <a:t>Jabatan</a:t>
            </a:r>
            <a:r>
              <a:rPr lang="en-US" dirty="0"/>
              <a:t> Standard Malaysia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kerjasama</a:t>
            </a:r>
            <a:r>
              <a:rPr lang="en-US" dirty="0"/>
              <a:t> SIRIM </a:t>
            </a:r>
            <a:r>
              <a:rPr lang="en-US" dirty="0" err="1"/>
              <a:t>dan</a:t>
            </a:r>
            <a:r>
              <a:rPr lang="en-US" dirty="0"/>
              <a:t> badan2 </a:t>
            </a:r>
            <a:r>
              <a:rPr lang="en-US" dirty="0" err="1"/>
              <a:t>pengeluar</a:t>
            </a:r>
            <a:r>
              <a:rPr lang="en-US" dirty="0"/>
              <a:t> Standard </a:t>
            </a:r>
            <a:r>
              <a:rPr lang="en-US" dirty="0" err="1"/>
              <a:t>yg</a:t>
            </a:r>
            <a:r>
              <a:rPr lang="en-US" dirty="0"/>
              <a:t> lain.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38E49A-F618-490C-AF02-6417E2E2BB97}" type="slidenum">
              <a:rPr lang="en-MY" smtClean="0"/>
              <a:pPr/>
              <a:t>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57220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77" name="Shape 27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874172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9" name="Shape 2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162190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Hub </a:t>
            </a:r>
            <a:r>
              <a:rPr lang="en-US" dirty="0" err="1"/>
              <a:t>utama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proses </a:t>
            </a:r>
            <a:r>
              <a:rPr lang="en-US" dirty="0" err="1"/>
              <a:t>pentauliahan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pensijilan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38E49A-F618-490C-AF02-6417E2E2BB97}" type="slidenum">
              <a:rPr lang="en-MY" smtClean="0"/>
              <a:pPr/>
              <a:t>13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0912178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38E49A-F618-490C-AF02-6417E2E2BB97}" type="slidenum">
              <a:rPr lang="en-MY" smtClean="0"/>
              <a:pPr/>
              <a:t>15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21013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36312-B84B-455C-8BA4-AD372A5EEF30}" type="datetimeFigureOut">
              <a:rPr lang="en-MY" smtClean="0"/>
              <a:pPr/>
              <a:t>17/10/2017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76F9-FCC2-44C4-8F4C-B74A8711FC72}" type="slidenum">
              <a:rPr lang="en-MY" smtClean="0"/>
              <a:pPr/>
              <a:t>‹#›</a:t>
            </a:fld>
            <a:endParaRPr lang="en-MY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797029F-E526-4AC5-AC89-3C617D3BE2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7501" y="188640"/>
            <a:ext cx="693851" cy="69269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329D4B9-4187-4079-83E8-1F71B07B7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9616" y="1844825"/>
            <a:ext cx="9541498" cy="3168352"/>
          </a:xfrm>
          <a:gradFill>
            <a:gsLst>
              <a:gs pos="100000">
                <a:srgbClr val="3EC2EC">
                  <a:alpha val="49000"/>
                </a:srgbClr>
              </a:gs>
              <a:gs pos="2597">
                <a:srgbClr val="0F76AF">
                  <a:alpha val="70000"/>
                </a:srgbClr>
              </a:gs>
            </a:gsLst>
            <a:lin ang="13500000" scaled="1"/>
          </a:gradFill>
        </p:spPr>
        <p:txBody>
          <a:bodyPr lIns="72000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98777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gradFill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36312-B84B-455C-8BA4-AD372A5EEF30}" type="datetimeFigureOut">
              <a:rPr lang="en-MY" smtClean="0"/>
              <a:pPr/>
              <a:t>17/10/2017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76F9-FCC2-44C4-8F4C-B74A8711FC72}" type="slidenum">
              <a:rPr lang="en-MY" smtClean="0"/>
              <a:pPr/>
              <a:t>‹#›</a:t>
            </a:fld>
            <a:endParaRPr lang="en-MY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50" y="5994305"/>
            <a:ext cx="943197" cy="943195"/>
          </a:xfrm>
          <a:prstGeom prst="rect">
            <a:avLst/>
          </a:prstGeom>
          <a:effectLst/>
        </p:spPr>
      </p:pic>
      <p:grpSp>
        <p:nvGrpSpPr>
          <p:cNvPr id="7" name="Group 6"/>
          <p:cNvGrpSpPr/>
          <p:nvPr userDrawn="1"/>
        </p:nvGrpSpPr>
        <p:grpSpPr>
          <a:xfrm>
            <a:off x="11187388" y="0"/>
            <a:ext cx="1004611" cy="764704"/>
            <a:chOff x="10336000" y="0"/>
            <a:chExt cx="1856000" cy="1412776"/>
          </a:xfrm>
        </p:grpSpPr>
        <p:sp>
          <p:nvSpPr>
            <p:cNvPr id="8" name="Parallelogram 7"/>
            <p:cNvSpPr/>
            <p:nvPr userDrawn="1"/>
          </p:nvSpPr>
          <p:spPr>
            <a:xfrm>
              <a:off x="10336000" y="0"/>
              <a:ext cx="1856000" cy="1412776"/>
            </a:xfrm>
            <a:prstGeom prst="parallelogram">
              <a:avLst>
                <a:gd name="adj" fmla="val 33430"/>
              </a:avLst>
            </a:prstGeom>
            <a:solidFill>
              <a:srgbClr val="2D3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332656"/>
              <a:ext cx="693851" cy="692696"/>
            </a:xfrm>
            <a:prstGeom prst="rect">
              <a:avLst/>
            </a:prstGeom>
          </p:spPr>
        </p:pic>
      </p:grp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-312712" y="0"/>
            <a:ext cx="10153128" cy="555000"/>
          </a:xfrm>
          <a:prstGeom prst="parallelogram">
            <a:avLst>
              <a:gd name="adj" fmla="val 33441"/>
            </a:avLst>
          </a:prstGeom>
          <a:solidFill>
            <a:srgbClr val="2D3193"/>
          </a:solidFill>
        </p:spPr>
        <p:txBody>
          <a:bodyPr>
            <a:noAutofit/>
          </a:bodyPr>
          <a:lstStyle>
            <a:lvl1pPr algn="l">
              <a:defRPr sz="2800" b="1" i="0">
                <a:solidFill>
                  <a:schemeClr val="bg1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2417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gradFill flip="none" rotWithShape="1"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36312-B84B-455C-8BA4-AD372A5EEF30}" type="datetimeFigureOut">
              <a:rPr lang="en-MY" smtClean="0"/>
              <a:pPr/>
              <a:t>17/10/2017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76F9-FCC2-44C4-8F4C-B74A8711FC72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04183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36312-B84B-455C-8BA4-AD372A5EEF30}" type="datetimeFigureOut">
              <a:rPr lang="en-MY" smtClean="0"/>
              <a:pPr/>
              <a:t>17/10/2017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76F9-FCC2-44C4-8F4C-B74A8711FC72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4203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36312-B84B-455C-8BA4-AD372A5EEF30}" type="datetimeFigureOut">
              <a:rPr lang="en-MY" smtClean="0"/>
              <a:pPr/>
              <a:t>17/10/2017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76F9-FCC2-44C4-8F4C-B74A8711FC72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28566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36312-B84B-455C-8BA4-AD372A5EEF30}" type="datetimeFigureOut">
              <a:rPr lang="en-MY" smtClean="0"/>
              <a:pPr/>
              <a:t>17/10/2017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76F9-FCC2-44C4-8F4C-B74A8711FC72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150837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36312-B84B-455C-8BA4-AD372A5EEF30}" type="datetimeFigureOut">
              <a:rPr lang="en-MY" smtClean="0"/>
              <a:pPr/>
              <a:t>17/10/2017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76F9-FCC2-44C4-8F4C-B74A8711FC72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53311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gradFill flip="none" rotWithShape="1"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36312-B84B-455C-8BA4-AD372A5EEF30}" type="datetimeFigureOut">
              <a:rPr lang="en-MY" smtClean="0"/>
              <a:pPr/>
              <a:t>17/10/2017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76F9-FCC2-44C4-8F4C-B74A8711FC72}" type="slidenum">
              <a:rPr lang="en-MY" smtClean="0"/>
              <a:pPr/>
              <a:t>‹#›</a:t>
            </a:fld>
            <a:endParaRPr lang="en-MY"/>
          </a:p>
        </p:txBody>
      </p:sp>
      <p:sp>
        <p:nvSpPr>
          <p:cNvPr id="12" name="Title 6"/>
          <p:cNvSpPr>
            <a:spLocks noGrp="1"/>
          </p:cNvSpPr>
          <p:nvPr>
            <p:ph type="ctrTitle" hasCustomPrompt="1"/>
          </p:nvPr>
        </p:nvSpPr>
        <p:spPr>
          <a:xfrm>
            <a:off x="1667508" y="3284984"/>
            <a:ext cx="8856984" cy="1152128"/>
          </a:xfrm>
          <a:prstGeom prst="parallelogram">
            <a:avLst>
              <a:gd name="adj" fmla="val 34292"/>
            </a:avLst>
          </a:prstGeom>
          <a:solidFill>
            <a:srgbClr val="2D3193"/>
          </a:solidFill>
          <a:ln w="88900">
            <a:noFill/>
            <a:miter lim="800000"/>
          </a:ln>
        </p:spPr>
        <p:txBody>
          <a:bodyPr anchor="ctr">
            <a:normAutofit/>
          </a:bodyPr>
          <a:lstStyle/>
          <a:p>
            <a:pPr algn="r"/>
            <a:r>
              <a:rPr lang="en-MY" sz="48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764704"/>
            <a:ext cx="2880320" cy="2880320"/>
          </a:xfrm>
          <a:prstGeom prst="rect">
            <a:avLst/>
          </a:prstGeom>
          <a:effectLst/>
        </p:spPr>
      </p:pic>
    </p:spTree>
    <p:extLst/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gradFill flip="none" rotWithShape="1"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50" y="5994305"/>
            <a:ext cx="943197" cy="943195"/>
          </a:xfrm>
          <a:prstGeom prst="rect">
            <a:avLst/>
          </a:prstGeom>
          <a:effec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7488" y="6464546"/>
            <a:ext cx="2844800" cy="365125"/>
          </a:xfrm>
        </p:spPr>
        <p:txBody>
          <a:bodyPr/>
          <a:lstStyle/>
          <a:p>
            <a:fld id="{01736312-B84B-455C-8BA4-AD372A5EEF30}" type="datetimeFigureOut">
              <a:rPr lang="en-MY" smtClean="0"/>
              <a:pPr/>
              <a:t>17/10/2017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465415"/>
            <a:ext cx="3860800" cy="365125"/>
          </a:xfrm>
        </p:spPr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48419" y="6464546"/>
            <a:ext cx="2844800" cy="16899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fld id="{E8A376F9-FCC2-44C4-8F4C-B74A8711FC72}" type="slidenum">
              <a:rPr lang="en-MY" smtClean="0"/>
              <a:pPr/>
              <a:t>‹#›</a:t>
            </a:fld>
            <a:endParaRPr lang="en-MY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1187388" y="0"/>
            <a:ext cx="1004611" cy="764704"/>
            <a:chOff x="10336000" y="0"/>
            <a:chExt cx="1856000" cy="1412776"/>
          </a:xfrm>
        </p:grpSpPr>
        <p:sp>
          <p:nvSpPr>
            <p:cNvPr id="7" name="Parallelogram 6"/>
            <p:cNvSpPr/>
            <p:nvPr userDrawn="1"/>
          </p:nvSpPr>
          <p:spPr>
            <a:xfrm>
              <a:off x="10336000" y="0"/>
              <a:ext cx="1856000" cy="1412776"/>
            </a:xfrm>
            <a:prstGeom prst="parallelogram">
              <a:avLst>
                <a:gd name="adj" fmla="val 33430"/>
              </a:avLst>
            </a:prstGeom>
            <a:solidFill>
              <a:srgbClr val="2D3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332656"/>
              <a:ext cx="693851" cy="692696"/>
            </a:xfrm>
            <a:prstGeom prst="rect">
              <a:avLst/>
            </a:prstGeom>
          </p:spPr>
        </p:pic>
      </p:grp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-312712" y="0"/>
            <a:ext cx="10153128" cy="555000"/>
          </a:xfrm>
          <a:prstGeom prst="parallelogram">
            <a:avLst>
              <a:gd name="adj" fmla="val 33441"/>
            </a:avLst>
          </a:prstGeom>
          <a:solidFill>
            <a:srgbClr val="2D3193"/>
          </a:solidFill>
        </p:spPr>
        <p:txBody>
          <a:bodyPr>
            <a:noAutofit/>
          </a:bodyPr>
          <a:lstStyle>
            <a:lvl1pPr algn="l">
              <a:defRPr sz="2800" b="1" i="0">
                <a:solidFill>
                  <a:schemeClr val="bg1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647155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gradFill flip="none" rotWithShape="1"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7488" y="6464546"/>
            <a:ext cx="2844800" cy="365125"/>
          </a:xfrm>
        </p:spPr>
        <p:txBody>
          <a:bodyPr/>
          <a:lstStyle/>
          <a:p>
            <a:fld id="{01736312-B84B-455C-8BA4-AD372A5EEF30}" type="datetimeFigureOut">
              <a:rPr lang="en-MY" smtClean="0"/>
              <a:pPr/>
              <a:t>17/10/2017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465415"/>
            <a:ext cx="3860800" cy="365125"/>
          </a:xfrm>
        </p:spPr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48419" y="6464546"/>
            <a:ext cx="2844800" cy="16899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fld id="{E8A376F9-FCC2-44C4-8F4C-B74A8711FC72}" type="slidenum">
              <a:rPr lang="en-MY" smtClean="0"/>
              <a:pPr/>
              <a:t>‹#›</a:t>
            </a:fld>
            <a:endParaRPr lang="en-MY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1187388" y="0"/>
            <a:ext cx="1004611" cy="764704"/>
            <a:chOff x="10336000" y="0"/>
            <a:chExt cx="1856000" cy="1412776"/>
          </a:xfrm>
        </p:grpSpPr>
        <p:sp>
          <p:nvSpPr>
            <p:cNvPr id="7" name="Parallelogram 6"/>
            <p:cNvSpPr/>
            <p:nvPr userDrawn="1"/>
          </p:nvSpPr>
          <p:spPr>
            <a:xfrm>
              <a:off x="10336000" y="0"/>
              <a:ext cx="1856000" cy="1412776"/>
            </a:xfrm>
            <a:prstGeom prst="parallelogram">
              <a:avLst>
                <a:gd name="adj" fmla="val 33430"/>
              </a:avLst>
            </a:prstGeom>
            <a:solidFill>
              <a:srgbClr val="2D3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332656"/>
              <a:ext cx="693851" cy="692696"/>
            </a:xfrm>
            <a:prstGeom prst="rect">
              <a:avLst/>
            </a:prstGeom>
          </p:spPr>
        </p:pic>
      </p:grp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-312712" y="0"/>
            <a:ext cx="10153128" cy="555000"/>
          </a:xfrm>
          <a:prstGeom prst="parallelogram">
            <a:avLst>
              <a:gd name="adj" fmla="val 33441"/>
            </a:avLst>
          </a:prstGeom>
          <a:solidFill>
            <a:srgbClr val="2D3193"/>
          </a:solidFill>
        </p:spPr>
        <p:txBody>
          <a:bodyPr>
            <a:noAutofit/>
          </a:bodyPr>
          <a:lstStyle>
            <a:lvl1pPr algn="l">
              <a:defRPr sz="2800" b="1" i="0">
                <a:solidFill>
                  <a:schemeClr val="bg1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518053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Picture">
    <p:bg>
      <p:bgPr>
        <a:gradFill flip="none" rotWithShape="1"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50" y="5994305"/>
            <a:ext cx="943197" cy="943195"/>
          </a:xfrm>
          <a:prstGeom prst="rect">
            <a:avLst/>
          </a:prstGeom>
          <a:effec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24745"/>
            <a:ext cx="5270376" cy="500142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7488" y="6464546"/>
            <a:ext cx="2844800" cy="365125"/>
          </a:xfrm>
        </p:spPr>
        <p:txBody>
          <a:bodyPr/>
          <a:lstStyle/>
          <a:p>
            <a:fld id="{01736312-B84B-455C-8BA4-AD372A5EEF30}" type="datetimeFigureOut">
              <a:rPr lang="en-MY" smtClean="0"/>
              <a:pPr/>
              <a:t>17/10/2017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465415"/>
            <a:ext cx="3860800" cy="365125"/>
          </a:xfrm>
        </p:spPr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48419" y="6464546"/>
            <a:ext cx="2844800" cy="16899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fld id="{E8A376F9-FCC2-44C4-8F4C-B74A8711FC72}" type="slidenum">
              <a:rPr lang="en-MY" smtClean="0"/>
              <a:pPr/>
              <a:t>‹#›</a:t>
            </a:fld>
            <a:endParaRPr lang="en-MY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1187388" y="0"/>
            <a:ext cx="1004611" cy="764704"/>
            <a:chOff x="10336000" y="0"/>
            <a:chExt cx="1856000" cy="1412776"/>
          </a:xfrm>
        </p:grpSpPr>
        <p:sp>
          <p:nvSpPr>
            <p:cNvPr id="7" name="Parallelogram 6"/>
            <p:cNvSpPr/>
            <p:nvPr userDrawn="1"/>
          </p:nvSpPr>
          <p:spPr>
            <a:xfrm>
              <a:off x="10336000" y="0"/>
              <a:ext cx="1856000" cy="1412776"/>
            </a:xfrm>
            <a:prstGeom prst="parallelogram">
              <a:avLst>
                <a:gd name="adj" fmla="val 33430"/>
              </a:avLst>
            </a:prstGeom>
            <a:solidFill>
              <a:srgbClr val="2D3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332656"/>
              <a:ext cx="693851" cy="692696"/>
            </a:xfrm>
            <a:prstGeom prst="rect">
              <a:avLst/>
            </a:prstGeom>
          </p:spPr>
        </p:pic>
      </p:grp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-312712" y="0"/>
            <a:ext cx="10153128" cy="555000"/>
          </a:xfrm>
          <a:prstGeom prst="parallelogram">
            <a:avLst>
              <a:gd name="adj" fmla="val 33441"/>
            </a:avLst>
          </a:prstGeom>
          <a:solidFill>
            <a:srgbClr val="2D3193"/>
          </a:solidFill>
        </p:spPr>
        <p:txBody>
          <a:bodyPr>
            <a:noAutofit/>
          </a:bodyPr>
          <a:lstStyle>
            <a:lvl1pPr algn="l">
              <a:defRPr sz="2800" b="1" i="0">
                <a:solidFill>
                  <a:schemeClr val="bg1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221033" y="1125540"/>
            <a:ext cx="5468660" cy="5000625"/>
          </a:xfrm>
          <a:prstGeom prst="parallelogram">
            <a:avLst/>
          </a:prstGeom>
          <a:solidFill>
            <a:srgbClr val="2D3193"/>
          </a:solidFill>
        </p:spPr>
        <p:txBody>
          <a:bodyPr/>
          <a:lstStyle/>
          <a:p>
            <a:endParaRPr lang="en-US"/>
          </a:p>
        </p:txBody>
      </p:sp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">
    <p:bg>
      <p:bgPr>
        <a:gradFill flip="none" rotWithShape="1"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50" y="5994305"/>
            <a:ext cx="943197" cy="943195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2712" y="2910619"/>
            <a:ext cx="10153128" cy="555000"/>
          </a:xfrm>
          <a:prstGeom prst="parallelogram">
            <a:avLst>
              <a:gd name="adj" fmla="val 33441"/>
            </a:avLst>
          </a:prstGeom>
          <a:solidFill>
            <a:srgbClr val="2D3193"/>
          </a:solidFill>
        </p:spPr>
        <p:txBody>
          <a:bodyPr>
            <a:noAutofit/>
          </a:bodyPr>
          <a:lstStyle>
            <a:lvl1pPr algn="l">
              <a:defRPr sz="2800" b="1" i="0">
                <a:solidFill>
                  <a:schemeClr val="bg1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808944"/>
            <a:ext cx="10972800" cy="231722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7488" y="6464546"/>
            <a:ext cx="2844800" cy="365125"/>
          </a:xfrm>
        </p:spPr>
        <p:txBody>
          <a:bodyPr/>
          <a:lstStyle/>
          <a:p>
            <a:fld id="{01736312-B84B-455C-8BA4-AD372A5EEF30}" type="datetimeFigureOut">
              <a:rPr lang="en-MY" smtClean="0"/>
              <a:pPr/>
              <a:t>17/10/2017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465415"/>
            <a:ext cx="3860800" cy="365125"/>
          </a:xfrm>
        </p:spPr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48419" y="6464546"/>
            <a:ext cx="2844800" cy="16899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fld id="{E8A376F9-FCC2-44C4-8F4C-B74A8711FC72}" type="slidenum">
              <a:rPr lang="en-MY" smtClean="0"/>
              <a:pPr/>
              <a:t>‹#›</a:t>
            </a:fld>
            <a:endParaRPr lang="en-MY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1187388" y="2910619"/>
            <a:ext cx="1004611" cy="764704"/>
            <a:chOff x="10336000" y="0"/>
            <a:chExt cx="1856000" cy="1412776"/>
          </a:xfrm>
        </p:grpSpPr>
        <p:sp>
          <p:nvSpPr>
            <p:cNvPr id="7" name="Parallelogram 6"/>
            <p:cNvSpPr/>
            <p:nvPr userDrawn="1"/>
          </p:nvSpPr>
          <p:spPr>
            <a:xfrm>
              <a:off x="10336000" y="0"/>
              <a:ext cx="1856000" cy="1412776"/>
            </a:xfrm>
            <a:prstGeom prst="parallelogram">
              <a:avLst>
                <a:gd name="adj" fmla="val 33430"/>
              </a:avLst>
            </a:prstGeom>
            <a:solidFill>
              <a:srgbClr val="2D3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332656"/>
              <a:ext cx="693851" cy="692696"/>
            </a:xfrm>
            <a:prstGeom prst="rect">
              <a:avLst/>
            </a:prstGeom>
          </p:spPr>
        </p:pic>
      </p:grp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2909750"/>
          </a:xfrm>
        </p:spPr>
        <p:txBody>
          <a:bodyPr/>
          <a:lstStyle/>
          <a:p>
            <a:endParaRPr lang="en-US"/>
          </a:p>
        </p:txBody>
      </p:sp>
    </p:spTree>
    <p:extLst/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Slide">
    <p:bg>
      <p:bgPr>
        <a:gradFill flip="none" rotWithShape="1"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50" y="5994305"/>
            <a:ext cx="943197" cy="943195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2712" y="2910619"/>
            <a:ext cx="10153128" cy="555000"/>
          </a:xfrm>
          <a:prstGeom prst="parallelogram">
            <a:avLst>
              <a:gd name="adj" fmla="val 33441"/>
            </a:avLst>
          </a:prstGeom>
          <a:solidFill>
            <a:srgbClr val="2D3193"/>
          </a:solidFill>
        </p:spPr>
        <p:txBody>
          <a:bodyPr>
            <a:noAutofit/>
          </a:bodyPr>
          <a:lstStyle>
            <a:lvl1pPr algn="l">
              <a:defRPr sz="2800" b="1" i="0">
                <a:solidFill>
                  <a:schemeClr val="bg1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808944"/>
            <a:ext cx="10972800" cy="231722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7488" y="6464546"/>
            <a:ext cx="2844800" cy="365125"/>
          </a:xfrm>
        </p:spPr>
        <p:txBody>
          <a:bodyPr/>
          <a:lstStyle/>
          <a:p>
            <a:fld id="{01736312-B84B-455C-8BA4-AD372A5EEF30}" type="datetimeFigureOut">
              <a:rPr lang="en-MY" smtClean="0"/>
              <a:pPr/>
              <a:t>17/10/2017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465415"/>
            <a:ext cx="3860800" cy="365125"/>
          </a:xfrm>
        </p:spPr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48419" y="6464546"/>
            <a:ext cx="2844800" cy="16899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fld id="{E8A376F9-FCC2-44C4-8F4C-B74A8711FC72}" type="slidenum">
              <a:rPr lang="en-MY" smtClean="0"/>
              <a:pPr/>
              <a:t>‹#›</a:t>
            </a:fld>
            <a:endParaRPr lang="en-MY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1187388" y="2910619"/>
            <a:ext cx="1004611" cy="764704"/>
            <a:chOff x="10336000" y="0"/>
            <a:chExt cx="1856000" cy="1412776"/>
          </a:xfrm>
        </p:grpSpPr>
        <p:sp>
          <p:nvSpPr>
            <p:cNvPr id="7" name="Parallelogram 6"/>
            <p:cNvSpPr/>
            <p:nvPr userDrawn="1"/>
          </p:nvSpPr>
          <p:spPr>
            <a:xfrm>
              <a:off x="10336000" y="0"/>
              <a:ext cx="1856000" cy="1412776"/>
            </a:xfrm>
            <a:prstGeom prst="parallelogram">
              <a:avLst>
                <a:gd name="adj" fmla="val 33430"/>
              </a:avLst>
            </a:prstGeom>
            <a:solidFill>
              <a:srgbClr val="2D3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332656"/>
              <a:ext cx="693851" cy="692696"/>
            </a:xfrm>
            <a:prstGeom prst="rect">
              <a:avLst/>
            </a:prstGeom>
          </p:spPr>
        </p:pic>
      </p:grp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0" cy="2909750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5F6D488A-B7C7-499E-B89B-C213B302297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29097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446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36312-B84B-455C-8BA4-AD372A5EEF30}" type="datetimeFigureOut">
              <a:rPr lang="en-MY" smtClean="0"/>
              <a:pPr/>
              <a:t>17/10/2017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76F9-FCC2-44C4-8F4C-B74A8711FC72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41554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gradFill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36312-B84B-455C-8BA4-AD372A5EEF30}" type="datetimeFigureOut">
              <a:rPr lang="en-MY" smtClean="0"/>
              <a:pPr/>
              <a:t>17/10/2017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76F9-FCC2-44C4-8F4C-B74A8711FC72}" type="slidenum">
              <a:rPr lang="en-MY" smtClean="0"/>
              <a:pPr/>
              <a:t>‹#›</a:t>
            </a:fld>
            <a:endParaRPr lang="en-MY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5719859"/>
            <a:ext cx="1309541" cy="1309541"/>
          </a:xfrm>
          <a:prstGeom prst="rect">
            <a:avLst/>
          </a:prstGeom>
          <a:effectLst/>
        </p:spPr>
      </p:pic>
      <p:sp>
        <p:nvSpPr>
          <p:cNvPr id="9" name="Parallelogram 8"/>
          <p:cNvSpPr/>
          <p:nvPr userDrawn="1"/>
        </p:nvSpPr>
        <p:spPr>
          <a:xfrm>
            <a:off x="1703512" y="6235177"/>
            <a:ext cx="11377264" cy="278904"/>
          </a:xfrm>
          <a:prstGeom prst="parallelogram">
            <a:avLst>
              <a:gd name="adj" fmla="val 38328"/>
            </a:avLst>
          </a:prstGeom>
          <a:solidFill>
            <a:srgbClr val="2D3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-312712" y="260648"/>
            <a:ext cx="8483128" cy="854968"/>
          </a:xfrm>
          <a:prstGeom prst="parallelogram">
            <a:avLst>
              <a:gd name="adj" fmla="val 33441"/>
            </a:avLst>
          </a:prstGeom>
          <a:solidFill>
            <a:srgbClr val="2D3193"/>
          </a:solidFill>
        </p:spPr>
        <p:txBody>
          <a:bodyPr>
            <a:normAutofit/>
          </a:bodyPr>
          <a:lstStyle>
            <a:lvl1pPr algn="l">
              <a:defRPr sz="3200" b="1" i="0">
                <a:solidFill>
                  <a:schemeClr val="bg1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10702404" y="0"/>
            <a:ext cx="1489596" cy="1133872"/>
            <a:chOff x="10336000" y="0"/>
            <a:chExt cx="1856000" cy="1412776"/>
          </a:xfrm>
        </p:grpSpPr>
        <p:sp>
          <p:nvSpPr>
            <p:cNvPr id="12" name="Parallelogram 11"/>
            <p:cNvSpPr/>
            <p:nvPr userDrawn="1"/>
          </p:nvSpPr>
          <p:spPr>
            <a:xfrm>
              <a:off x="10336000" y="0"/>
              <a:ext cx="1856000" cy="1412776"/>
            </a:xfrm>
            <a:prstGeom prst="parallelogram">
              <a:avLst>
                <a:gd name="adj" fmla="val 33430"/>
              </a:avLst>
            </a:prstGeom>
            <a:solidFill>
              <a:srgbClr val="2D3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332656"/>
              <a:ext cx="693851" cy="6926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06286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gradFill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36312-B84B-455C-8BA4-AD372A5EEF30}" type="datetimeFigureOut">
              <a:rPr lang="en-MY" smtClean="0"/>
              <a:pPr/>
              <a:t>17/10/2017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76F9-FCC2-44C4-8F4C-B74A8711FC72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283509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36312-B84B-455C-8BA4-AD372A5EEF30}" type="datetimeFigureOut">
              <a:rPr lang="en-MY" smtClean="0"/>
              <a:pPr/>
              <a:t>17/10/2017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376F9-FCC2-44C4-8F4C-B74A8711FC72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30581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37" r:id="rId3"/>
    <p:sldLayoutId id="2147483835" r:id="rId4"/>
    <p:sldLayoutId id="2147483834" r:id="rId5"/>
    <p:sldLayoutId id="2147483838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  <p:sldLayoutId id="2147483831" r:id="rId13"/>
    <p:sldLayoutId id="2147483832" r:id="rId14"/>
    <p:sldLayoutId id="2147483833" r:id="rId15"/>
    <p:sldLayoutId id="214748383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i="0" kern="1200">
          <a:solidFill>
            <a:schemeClr val="tx1"/>
          </a:solidFill>
          <a:latin typeface="Century Gothic" panose="020B0502020202020204" pitchFamily="34" charset="0"/>
          <a:ea typeface="Century Gothic" panose="020B0502020202020204" pitchFamily="34" charset="0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Century Gothic" charset="0"/>
          <a:ea typeface="Century Gothic" charset="0"/>
          <a:cs typeface="Century Gothic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Century Gothic" charset="0"/>
          <a:ea typeface="Century Gothic" charset="0"/>
          <a:cs typeface="Century Gothic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Gothic" charset="0"/>
          <a:ea typeface="Century Gothic" charset="0"/>
          <a:cs typeface="Century Gothic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Century Gothic" charset="0"/>
          <a:ea typeface="Century Gothic" charset="0"/>
          <a:cs typeface="Century Gothic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entury Gothic" charset="0"/>
          <a:ea typeface="Century Gothic" charset="0"/>
          <a:cs typeface="Century Gothic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svg"/><Relationship Id="rId10" Type="http://schemas.openxmlformats.org/officeDocument/2006/relationships/image" Target="../media/image33.png"/><Relationship Id="rId4" Type="http://schemas.microsoft.com/office/2007/relationships/hdphoto" Target="../media/hdphoto6.wdp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49.png"/><Relationship Id="rId18" Type="http://schemas.microsoft.com/office/2007/relationships/hdphoto" Target="../media/hdphoto14.wdp"/><Relationship Id="rId26" Type="http://schemas.microsoft.com/office/2007/relationships/hdphoto" Target="../media/hdphoto18.wdp"/><Relationship Id="rId3" Type="http://schemas.openxmlformats.org/officeDocument/2006/relationships/image" Target="../media/image44.png"/><Relationship Id="rId21" Type="http://schemas.openxmlformats.org/officeDocument/2006/relationships/image" Target="../media/image53.png"/><Relationship Id="rId7" Type="http://schemas.openxmlformats.org/officeDocument/2006/relationships/image" Target="../media/image46.png"/><Relationship Id="rId12" Type="http://schemas.microsoft.com/office/2007/relationships/hdphoto" Target="../media/hdphoto11.wdp"/><Relationship Id="rId17" Type="http://schemas.openxmlformats.org/officeDocument/2006/relationships/image" Target="../media/image51.png"/><Relationship Id="rId25" Type="http://schemas.openxmlformats.org/officeDocument/2006/relationships/image" Target="../media/image55.png"/><Relationship Id="rId2" Type="http://schemas.openxmlformats.org/officeDocument/2006/relationships/notesSlide" Target="../notesSlides/notesSlide8.xml"/><Relationship Id="rId16" Type="http://schemas.microsoft.com/office/2007/relationships/hdphoto" Target="../media/hdphoto13.wdp"/><Relationship Id="rId20" Type="http://schemas.microsoft.com/office/2007/relationships/hdphoto" Target="../media/hdphoto15.wdp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11" Type="http://schemas.openxmlformats.org/officeDocument/2006/relationships/image" Target="../media/image48.png"/><Relationship Id="rId24" Type="http://schemas.microsoft.com/office/2007/relationships/hdphoto" Target="../media/hdphoto17.wdp"/><Relationship Id="rId5" Type="http://schemas.openxmlformats.org/officeDocument/2006/relationships/image" Target="../media/image45.png"/><Relationship Id="rId15" Type="http://schemas.openxmlformats.org/officeDocument/2006/relationships/image" Target="../media/image50.png"/><Relationship Id="rId23" Type="http://schemas.openxmlformats.org/officeDocument/2006/relationships/image" Target="../media/image54.png"/><Relationship Id="rId28" Type="http://schemas.microsoft.com/office/2007/relationships/hdphoto" Target="../media/hdphoto19.wdp"/><Relationship Id="rId10" Type="http://schemas.microsoft.com/office/2007/relationships/hdphoto" Target="../media/hdphoto10.wdp"/><Relationship Id="rId19" Type="http://schemas.openxmlformats.org/officeDocument/2006/relationships/image" Target="../media/image52.png"/><Relationship Id="rId4" Type="http://schemas.microsoft.com/office/2007/relationships/hdphoto" Target="../media/hdphoto7.wdp"/><Relationship Id="rId9" Type="http://schemas.openxmlformats.org/officeDocument/2006/relationships/image" Target="../media/image47.png"/><Relationship Id="rId14" Type="http://schemas.microsoft.com/office/2007/relationships/hdphoto" Target="../media/hdphoto12.wdp"/><Relationship Id="rId22" Type="http://schemas.microsoft.com/office/2007/relationships/hdphoto" Target="../media/hdphoto16.wdp"/><Relationship Id="rId27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8.png"/><Relationship Id="rId3" Type="http://schemas.openxmlformats.org/officeDocument/2006/relationships/image" Target="../media/image11.png"/><Relationship Id="rId7" Type="http://schemas.microsoft.com/office/2007/relationships/hdphoto" Target="../media/hdphoto3.wdp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0" Type="http://schemas.microsoft.com/office/2007/relationships/hdphoto" Target="../media/hdphoto4.wdp"/><Relationship Id="rId4" Type="http://schemas.microsoft.com/office/2007/relationships/hdphoto" Target="../media/hdphoto2.wdp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4F21540-B550-451A-ACE0-25A304C8B6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7501" y="188640"/>
            <a:ext cx="693851" cy="6926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7370" y="1772816"/>
            <a:ext cx="11949186" cy="341632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CADANGAN </a:t>
            </a:r>
          </a:p>
          <a:p>
            <a:pPr algn="ctr"/>
            <a:r>
              <a:rPr lang="en-US" sz="2400" b="1" dirty="0"/>
              <a:t>PERLAKSANAAN SISTEM MYORI</a:t>
            </a:r>
          </a:p>
          <a:p>
            <a:pPr algn="ctr"/>
            <a:endParaRPr lang="en-US" sz="2400" b="1" dirty="0"/>
          </a:p>
          <a:p>
            <a:pPr algn="ctr"/>
            <a:r>
              <a:rPr lang="en-US" sz="2400" b="1" dirty="0"/>
              <a:t>KEPADA </a:t>
            </a:r>
          </a:p>
          <a:p>
            <a:pPr algn="ctr"/>
            <a:r>
              <a:rPr lang="en-US" sz="2400" b="1" dirty="0"/>
              <a:t>KEMENTERIAN PERDAGANGAN DALAM NEGERI, KOPERASI DAN KEPENGGUNAAN</a:t>
            </a:r>
          </a:p>
          <a:p>
            <a:pPr algn="ctr"/>
            <a:r>
              <a:rPr lang="en-US" sz="2400" b="1" dirty="0"/>
              <a:t>17 OKTOBER 2017</a:t>
            </a:r>
          </a:p>
          <a:p>
            <a:pPr algn="ctr"/>
            <a:endParaRPr lang="en-US" sz="2400" b="1" dirty="0"/>
          </a:p>
          <a:p>
            <a:pPr algn="ctr"/>
            <a:r>
              <a:rPr lang="en-US" sz="2400" b="1" dirty="0"/>
              <a:t>OLEH</a:t>
            </a:r>
          </a:p>
          <a:p>
            <a:pPr algn="ctr"/>
            <a:r>
              <a:rPr lang="en-US" sz="2400" b="1" dirty="0"/>
              <a:t>MYORI SERVICES SDN BHD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>
                <a:latin typeface="Century Gothic" panose="020B0502020202020204" pitchFamily="34" charset="0"/>
              </a:rPr>
              <a:t>MANFAAT PENGILANG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631504" y="3573016"/>
            <a:ext cx="8928992" cy="2448272"/>
          </a:xfrm>
        </p:spPr>
        <p:txBody>
          <a:bodyPr anchor="t">
            <a:noAutofit/>
          </a:bodyPr>
          <a:lstStyle/>
          <a:p>
            <a:pPr>
              <a:lnSpc>
                <a:spcPct val="150000"/>
              </a:lnSpc>
              <a:buClr>
                <a:srgbClr val="2B308F"/>
              </a:buClr>
              <a:buSzPct val="120000"/>
              <a:buFont typeface="Arial" charset="0"/>
              <a:buChar char="•"/>
            </a:pPr>
            <a:r>
              <a:rPr lang="en-US" sz="1800" dirty="0" err="1">
                <a:solidFill>
                  <a:schemeClr val="tx1"/>
                </a:solidFill>
                <a:sym typeface="Questrial"/>
              </a:rPr>
              <a:t>Penetapan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standard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terhadap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barangan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keluaran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kilang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tempatan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.</a:t>
            </a:r>
          </a:p>
          <a:p>
            <a:pPr>
              <a:lnSpc>
                <a:spcPct val="150000"/>
              </a:lnSpc>
              <a:buClr>
                <a:srgbClr val="2B308F"/>
              </a:buClr>
              <a:buSzPct val="120000"/>
              <a:buFont typeface="Arial" charset="0"/>
              <a:buChar char="•"/>
            </a:pPr>
            <a:r>
              <a:rPr lang="en-US" sz="1800" dirty="0" err="1">
                <a:solidFill>
                  <a:schemeClr val="tx1"/>
                </a:solidFill>
                <a:sym typeface="Questrial"/>
              </a:rPr>
              <a:t>Melindungi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produk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keluaran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kilang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tempatan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melalui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penguatkuasaan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.</a:t>
            </a:r>
          </a:p>
          <a:p>
            <a:pPr>
              <a:lnSpc>
                <a:spcPct val="150000"/>
              </a:lnSpc>
              <a:buClr>
                <a:srgbClr val="2B308F"/>
              </a:buClr>
              <a:buSzPct val="120000"/>
              <a:buFont typeface="Arial" charset="0"/>
              <a:buChar char="•"/>
            </a:pPr>
            <a:r>
              <a:rPr lang="en-US" sz="1800" dirty="0" err="1">
                <a:solidFill>
                  <a:schemeClr val="tx1"/>
                </a:solidFill>
                <a:sym typeface="Questrial"/>
              </a:rPr>
              <a:t>Mempercepatkan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proses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kelulusan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secara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atas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talian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.</a:t>
            </a:r>
          </a:p>
          <a:p>
            <a:pPr>
              <a:lnSpc>
                <a:spcPct val="150000"/>
              </a:lnSpc>
              <a:buClr>
                <a:srgbClr val="2B308F"/>
              </a:buClr>
              <a:buSzPct val="120000"/>
              <a:buFont typeface="Arial" charset="0"/>
              <a:buChar char="•"/>
            </a:pPr>
            <a:r>
              <a:rPr lang="en-US" sz="1800" dirty="0" err="1">
                <a:solidFill>
                  <a:schemeClr val="tx1"/>
                </a:solidFill>
                <a:sym typeface="Questrial"/>
              </a:rPr>
              <a:t>Keyakinan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pengguna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terhadap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barangan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pengilang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.</a:t>
            </a:r>
          </a:p>
          <a:p>
            <a:pPr>
              <a:lnSpc>
                <a:spcPct val="150000"/>
              </a:lnSpc>
              <a:buClr>
                <a:srgbClr val="2B308F"/>
              </a:buClr>
              <a:buSzPct val="120000"/>
              <a:buFont typeface="Arial" charset="0"/>
              <a:buChar char="•"/>
            </a:pPr>
            <a:r>
              <a:rPr lang="en-US" sz="1800" dirty="0" err="1">
                <a:solidFill>
                  <a:schemeClr val="tx1"/>
                </a:solidFill>
                <a:sym typeface="Questrial"/>
              </a:rPr>
              <a:t>Pemasaran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produk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pengilang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tempatan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ke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</a:t>
            </a:r>
            <a:r>
              <a:rPr lang="en-US" sz="1800" dirty="0" err="1">
                <a:solidFill>
                  <a:schemeClr val="tx1"/>
                </a:solidFill>
                <a:sym typeface="Questrial"/>
              </a:rPr>
              <a:t>pasaran</a:t>
            </a:r>
            <a:r>
              <a:rPr lang="en-US" sz="1800" dirty="0">
                <a:solidFill>
                  <a:schemeClr val="tx1"/>
                </a:solidFill>
                <a:sym typeface="Questrial"/>
              </a:rPr>
              <a:t> global.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383"/>
                    </a14:imgEffect>
                    <a14:imgEffect>
                      <a14:brightnessContrast bright="5000" contras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857" b="21408"/>
          <a:stretch/>
        </p:blipFill>
        <p:spPr/>
      </p:pic>
    </p:spTree>
    <p:extLst>
      <p:ext uri="{BB962C8B-B14F-4D97-AF65-F5344CB8AC3E}">
        <p14:creationId xmlns:p14="http://schemas.microsoft.com/office/powerpoint/2010/main" val="39370114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5AABC7-17D7-438E-8F72-411AEB212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LAWATAN MENTERI KE KILANG ALAT PERMAINAN &amp; LED</a:t>
            </a:r>
            <a:endParaRPr lang="en-MY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411C5F-32DE-444E-9B47-385F1FD77C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4005064"/>
            <a:ext cx="10972800" cy="212110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50000"/>
              </a:lnSpc>
            </a:pPr>
            <a:r>
              <a:rPr lang="en-US" dirty="0" err="1"/>
              <a:t>Lawatan</a:t>
            </a:r>
            <a:r>
              <a:rPr lang="en-US" dirty="0"/>
              <a:t> Menteri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kilang</a:t>
            </a:r>
            <a:r>
              <a:rPr lang="en-US" dirty="0"/>
              <a:t> Sun Ta Toys </a:t>
            </a:r>
            <a:r>
              <a:rPr lang="en-US" dirty="0" err="1"/>
              <a:t>pada</a:t>
            </a:r>
            <a:r>
              <a:rPr lang="en-US" dirty="0"/>
              <a:t> 25 </a:t>
            </a:r>
            <a:r>
              <a:rPr lang="en-US" dirty="0" err="1"/>
              <a:t>Ogos</a:t>
            </a:r>
            <a:r>
              <a:rPr lang="en-US" dirty="0"/>
              <a:t> 2017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kilang</a:t>
            </a:r>
            <a:r>
              <a:rPr lang="en-US" dirty="0"/>
              <a:t> LED </a:t>
            </a:r>
            <a:r>
              <a:rPr lang="en-US" dirty="0" err="1"/>
              <a:t>pada</a:t>
            </a:r>
            <a:r>
              <a:rPr lang="en-US" dirty="0"/>
              <a:t> 5 Sept 2017 yang </a:t>
            </a:r>
            <a:r>
              <a:rPr lang="en-US" dirty="0" err="1"/>
              <a:t>lalu</a:t>
            </a:r>
            <a:r>
              <a:rPr lang="en-US" dirty="0"/>
              <a:t> </a:t>
            </a:r>
            <a:r>
              <a:rPr lang="en-US" dirty="0" err="1"/>
              <a:t>dilihat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langkah</a:t>
            </a:r>
            <a:r>
              <a:rPr lang="en-US" dirty="0"/>
              <a:t> </a:t>
            </a:r>
            <a:r>
              <a:rPr lang="en-US" dirty="0" err="1"/>
              <a:t>pertama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merealisasikan</a:t>
            </a:r>
            <a:r>
              <a:rPr lang="en-US" dirty="0"/>
              <a:t> </a:t>
            </a:r>
            <a:r>
              <a:rPr lang="en-US" dirty="0" err="1"/>
              <a:t>inisiatif</a:t>
            </a:r>
            <a:r>
              <a:rPr lang="en-US" dirty="0"/>
              <a:t> MYORI di Malaysia.</a:t>
            </a:r>
          </a:p>
          <a:p>
            <a:pPr>
              <a:lnSpc>
                <a:spcPct val="150000"/>
              </a:lnSpc>
            </a:pPr>
            <a:endParaRPr lang="en-US" dirty="0"/>
          </a:p>
          <a:p>
            <a:pPr>
              <a:lnSpc>
                <a:spcPct val="150000"/>
              </a:lnSpc>
            </a:pPr>
            <a:r>
              <a:rPr lang="en-US" dirty="0" err="1"/>
              <a:t>Kedua-dua</a:t>
            </a:r>
            <a:r>
              <a:rPr lang="en-US" dirty="0"/>
              <a:t> </a:t>
            </a:r>
            <a:r>
              <a:rPr lang="en-US" dirty="0" err="1"/>
              <a:t>kilang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bersetuju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Pengilang</a:t>
            </a:r>
            <a:r>
              <a:rPr lang="en-US" dirty="0"/>
              <a:t> yang </a:t>
            </a:r>
            <a:r>
              <a:rPr lang="en-US" dirty="0" err="1"/>
              <a:t>pertama</a:t>
            </a:r>
            <a:r>
              <a:rPr lang="en-US" dirty="0"/>
              <a:t> di Malaysia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menggunakan</a:t>
            </a:r>
            <a:r>
              <a:rPr lang="en-US" dirty="0"/>
              <a:t> MYORI sticker di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produk</a:t>
            </a:r>
            <a:r>
              <a:rPr lang="en-US" dirty="0"/>
              <a:t> </a:t>
            </a:r>
            <a:r>
              <a:rPr lang="en-US" dirty="0" err="1"/>
              <a:t>keluaran</a:t>
            </a:r>
            <a:r>
              <a:rPr lang="en-US" dirty="0"/>
              <a:t> </a:t>
            </a:r>
            <a:r>
              <a:rPr lang="en-US" dirty="0" err="1"/>
              <a:t>syarikat</a:t>
            </a:r>
            <a:r>
              <a:rPr lang="en-US" dirty="0"/>
              <a:t> </a:t>
            </a:r>
            <a:r>
              <a:rPr lang="en-US" dirty="0" err="1"/>
              <a:t>mereka</a:t>
            </a:r>
            <a:r>
              <a:rPr lang="en-US" dirty="0"/>
              <a:t>.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516EF15C-8D3C-43FF-889F-0F177D960DD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05" b="25273"/>
          <a:stretch/>
        </p:blipFill>
        <p:spPr>
          <a:xfrm>
            <a:off x="0" y="0"/>
            <a:ext cx="6096000" cy="2909750"/>
          </a:xfrm>
        </p:spPr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990C5E69-9D88-43F8-9E23-7304DCB6FA7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1" b="12477"/>
          <a:stretch/>
        </p:blipFill>
        <p:spPr>
          <a:xfrm>
            <a:off x="6096000" y="0"/>
            <a:ext cx="6096000" cy="2909750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DEDE17-191F-4C05-84B4-28EF9BF02045}"/>
              </a:ext>
            </a:extLst>
          </p:cNvPr>
          <p:cNvSpPr txBox="1"/>
          <p:nvPr/>
        </p:nvSpPr>
        <p:spPr>
          <a:xfrm>
            <a:off x="0" y="2204864"/>
            <a:ext cx="1991544" cy="576064"/>
          </a:xfrm>
          <a:prstGeom prst="homePlate">
            <a:avLst>
              <a:gd name="adj" fmla="val 27571"/>
            </a:avLst>
          </a:prstGeom>
          <a:solidFill>
            <a:srgbClr val="2D3193"/>
          </a:solidFill>
        </p:spPr>
        <p:txBody>
          <a:bodyPr wrap="square" rtlCol="0" anchor="ctr" anchorCtr="0">
            <a:noAutofit/>
          </a:bodyPr>
          <a:lstStyle/>
          <a:p>
            <a:r>
              <a:rPr lang="en-US" sz="1100" b="1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SUN TA TOYS SDN BHD, ALOR GAJAH, MELAKA.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92B9A0-1B67-4DA9-9B41-8613DCC8133F}"/>
              </a:ext>
            </a:extLst>
          </p:cNvPr>
          <p:cNvSpPr txBox="1"/>
          <p:nvPr/>
        </p:nvSpPr>
        <p:spPr>
          <a:xfrm flipH="1">
            <a:off x="8904312" y="2147988"/>
            <a:ext cx="3287688" cy="567852"/>
          </a:xfrm>
          <a:prstGeom prst="homePlate">
            <a:avLst>
              <a:gd name="adj" fmla="val 32497"/>
            </a:avLst>
          </a:prstGeom>
          <a:solidFill>
            <a:srgbClr val="2D3193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en-MY" sz="1100" b="1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SUCCESS TRANSFORMER CORPORATION BERHAD (STCB), SUNGAI BULOH, SELANGOR.</a:t>
            </a:r>
          </a:p>
        </p:txBody>
      </p:sp>
    </p:spTree>
    <p:extLst>
      <p:ext uri="{BB962C8B-B14F-4D97-AF65-F5344CB8AC3E}">
        <p14:creationId xmlns:p14="http://schemas.microsoft.com/office/powerpoint/2010/main" val="2966809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368" y="1269158"/>
            <a:ext cx="5270376" cy="4713389"/>
          </a:xfrm>
        </p:spPr>
        <p:txBody>
          <a:bodyPr>
            <a:normAutofit lnSpcReduction="10000"/>
          </a:bodyPr>
          <a:lstStyle/>
          <a:p>
            <a:pPr>
              <a:buSzPct val="100000"/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</a:rPr>
              <a:t>Memeriksa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sendiri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ketulenan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produk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sebelum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membuat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pembelian</a:t>
            </a:r>
            <a:r>
              <a:rPr lang="en-US" sz="1600" dirty="0">
                <a:solidFill>
                  <a:schemeClr val="tx1"/>
                </a:solidFill>
              </a:rPr>
              <a:t>.</a:t>
            </a:r>
          </a:p>
          <a:p>
            <a:pPr>
              <a:buSzPct val="120000"/>
              <a:buFont typeface="+mj-lt"/>
              <a:buAutoNum type="arabicPeriod"/>
            </a:pPr>
            <a:endParaRPr lang="en-US" sz="1600" dirty="0">
              <a:solidFill>
                <a:schemeClr val="tx1"/>
              </a:solidFill>
            </a:endParaRPr>
          </a:p>
          <a:p>
            <a:pPr>
              <a:buSzPct val="100000"/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</a:rPr>
              <a:t>Memeriksa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maklumat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pengeluar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barangan</a:t>
            </a:r>
            <a:endParaRPr lang="en-US" sz="1600" dirty="0">
              <a:solidFill>
                <a:schemeClr val="tx1"/>
              </a:solidFill>
            </a:endParaRPr>
          </a:p>
          <a:p>
            <a:pPr lvl="1">
              <a:buClr>
                <a:srgbClr val="21246F"/>
              </a:buClr>
              <a:buFont typeface="Arial" charset="0"/>
              <a:buChar char="•"/>
            </a:pPr>
            <a:r>
              <a:rPr lang="en-US" sz="1600" dirty="0" err="1">
                <a:solidFill>
                  <a:schemeClr val="tx1"/>
                </a:solidFill>
              </a:rPr>
              <a:t>Pengilang</a:t>
            </a:r>
            <a:endParaRPr lang="en-US" sz="1600" dirty="0">
              <a:solidFill>
                <a:schemeClr val="tx1"/>
              </a:solidFill>
            </a:endParaRPr>
          </a:p>
          <a:p>
            <a:pPr lvl="1">
              <a:buClr>
                <a:srgbClr val="21246F"/>
              </a:buClr>
              <a:buFont typeface="Arial" charset="0"/>
              <a:buChar char="•"/>
            </a:pPr>
            <a:r>
              <a:rPr lang="en-US" sz="1600" dirty="0" err="1">
                <a:solidFill>
                  <a:schemeClr val="tx1"/>
                </a:solidFill>
              </a:rPr>
              <a:t>Pengedar</a:t>
            </a:r>
            <a:endParaRPr lang="en-US" sz="1600" dirty="0">
              <a:solidFill>
                <a:schemeClr val="tx1"/>
              </a:solidFill>
            </a:endParaRPr>
          </a:p>
          <a:p>
            <a:pPr lvl="1">
              <a:buClr>
                <a:srgbClr val="21246F"/>
              </a:buClr>
              <a:buFont typeface="Arial" charset="0"/>
              <a:buChar char="•"/>
            </a:pPr>
            <a:r>
              <a:rPr lang="en-US" sz="1600" dirty="0" err="1">
                <a:solidFill>
                  <a:schemeClr val="tx1"/>
                </a:solidFill>
              </a:rPr>
              <a:t>Deskripsi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produk</a:t>
            </a:r>
            <a:endParaRPr lang="en-US" sz="1600" dirty="0">
              <a:solidFill>
                <a:schemeClr val="tx1"/>
              </a:solidFill>
            </a:endParaRPr>
          </a:p>
          <a:p>
            <a:pPr lvl="1">
              <a:buClr>
                <a:srgbClr val="21246F"/>
              </a:buClr>
              <a:buFont typeface="Arial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Info </a:t>
            </a:r>
            <a:r>
              <a:rPr lang="en-US" sz="1600" dirty="0" err="1">
                <a:solidFill>
                  <a:schemeClr val="tx1"/>
                </a:solidFill>
              </a:rPr>
              <a:t>Piawaian</a:t>
            </a:r>
            <a:endParaRPr lang="en-US" sz="1600" dirty="0">
              <a:solidFill>
                <a:schemeClr val="tx1"/>
              </a:solidFill>
            </a:endParaRPr>
          </a:p>
          <a:p>
            <a:pPr>
              <a:buFont typeface="+mj-lt"/>
              <a:buAutoNum type="arabicPeriod"/>
            </a:pPr>
            <a:endParaRPr lang="en-US" sz="1600" dirty="0">
              <a:solidFill>
                <a:schemeClr val="tx1"/>
              </a:solidFill>
            </a:endParaRPr>
          </a:p>
          <a:p>
            <a:pPr>
              <a:buSzPct val="100000"/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</a:rPr>
              <a:t>Laporan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aduan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kepada</a:t>
            </a:r>
            <a:r>
              <a:rPr lang="en-US" sz="1600" dirty="0">
                <a:solidFill>
                  <a:schemeClr val="tx1"/>
                </a:solidFill>
              </a:rPr>
              <a:t> KPDNKK </a:t>
            </a:r>
          </a:p>
          <a:p>
            <a:pPr>
              <a:buSzPct val="100000"/>
              <a:buFont typeface="+mj-lt"/>
              <a:buAutoNum type="arabicPeriod"/>
            </a:pPr>
            <a:endParaRPr lang="en-US" sz="1600" dirty="0">
              <a:solidFill>
                <a:schemeClr val="tx1"/>
              </a:solidFill>
            </a:endParaRPr>
          </a:p>
          <a:p>
            <a:pPr>
              <a:buSzPct val="100000"/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</a:rPr>
              <a:t>Produk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dilindungi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oleh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pengilang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dijamin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oleh</a:t>
            </a:r>
            <a:r>
              <a:rPr lang="en-US" sz="1600" dirty="0">
                <a:solidFill>
                  <a:schemeClr val="tx1"/>
                </a:solidFill>
              </a:rPr>
              <a:t> KPDNKK.</a:t>
            </a:r>
          </a:p>
          <a:p>
            <a:pPr>
              <a:buSzPct val="100000"/>
              <a:buFont typeface="+mj-lt"/>
              <a:buAutoNum type="arabicPeriod"/>
            </a:pPr>
            <a:endParaRPr lang="en-US" sz="1600" dirty="0">
              <a:solidFill>
                <a:schemeClr val="tx1"/>
              </a:solidFill>
            </a:endParaRPr>
          </a:p>
          <a:p>
            <a:pPr>
              <a:buSzPct val="100000"/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</a:rPr>
              <a:t>Pengguna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dapat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mengimbas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memuatnaik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resit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pembelian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untuk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mendapatkan</a:t>
            </a:r>
            <a:r>
              <a:rPr lang="en-US" sz="1600" dirty="0">
                <a:solidFill>
                  <a:schemeClr val="tx1"/>
                </a:solidFill>
              </a:rPr>
              <a:t> info </a:t>
            </a:r>
            <a:r>
              <a:rPr lang="en-US" sz="1600" dirty="0" err="1">
                <a:solidFill>
                  <a:schemeClr val="tx1"/>
                </a:solidFill>
              </a:rPr>
              <a:t>waranti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tuntuan</a:t>
            </a:r>
            <a:r>
              <a:rPr lang="en-US" sz="1600" dirty="0">
                <a:solidFill>
                  <a:schemeClr val="tx1"/>
                </a:solidFill>
              </a:rPr>
              <a:t>.</a:t>
            </a:r>
          </a:p>
          <a:p>
            <a:pPr>
              <a:buFont typeface="+mj-lt"/>
              <a:buAutoNum type="arabicPeriod"/>
            </a:pPr>
            <a:endParaRPr lang="en-US" sz="1600" dirty="0">
              <a:solidFill>
                <a:schemeClr val="tx1"/>
              </a:solidFill>
            </a:endParaRPr>
          </a:p>
          <a:p>
            <a:pPr>
              <a:buFont typeface="+mj-lt"/>
              <a:buAutoNum type="arabicPeriod"/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MANFAAT PENGGUNA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34A2B766-9F87-4176-BD12-C3BC3FD549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5" r="16795"/>
          <a:stretch>
            <a:fillRect/>
          </a:stretch>
        </p:blipFill>
        <p:spPr>
          <a:xfrm>
            <a:off x="6221413" y="1125538"/>
            <a:ext cx="5468937" cy="5000625"/>
          </a:xfrm>
          <a:effectLst>
            <a:outerShdw blurRad="101600" dist="63500" dir="2700000" algn="t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70560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DE16A-D045-42B7-BEF4-EC50C4F18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CADANGAN PERLAKSANAAN MYORI</a:t>
            </a:r>
            <a:endParaRPr lang="en-MY" sz="24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BD37CD0-7B49-49CB-9D90-098BB55CC42F}"/>
              </a:ext>
            </a:extLst>
          </p:cNvPr>
          <p:cNvGrpSpPr/>
          <p:nvPr/>
        </p:nvGrpSpPr>
        <p:grpSpPr>
          <a:xfrm>
            <a:off x="437972" y="924338"/>
            <a:ext cx="3281764" cy="5312974"/>
            <a:chOff x="191344" y="924338"/>
            <a:chExt cx="3459678" cy="560100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462C3FB-D7BF-439B-81BD-9C3536F276DB}"/>
                </a:ext>
              </a:extLst>
            </p:cNvPr>
            <p:cNvGrpSpPr/>
            <p:nvPr/>
          </p:nvGrpSpPr>
          <p:grpSpPr>
            <a:xfrm>
              <a:off x="348553" y="1042503"/>
              <a:ext cx="3169404" cy="997984"/>
              <a:chOff x="361492" y="748578"/>
              <a:chExt cx="3430252" cy="1080120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7BA84078-B56F-4755-B0BC-A5E8BE43563C}"/>
                  </a:ext>
                </a:extLst>
              </p:cNvPr>
              <p:cNvSpPr/>
              <p:nvPr/>
            </p:nvSpPr>
            <p:spPr>
              <a:xfrm>
                <a:off x="361492" y="748578"/>
                <a:ext cx="3430252" cy="1080120"/>
              </a:xfrm>
              <a:prstGeom prst="rect">
                <a:avLst/>
              </a:prstGeom>
              <a:solidFill>
                <a:srgbClr val="0098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2D20D31-F0D2-413D-A199-0C6F67B87CDF}"/>
                  </a:ext>
                </a:extLst>
              </p:cNvPr>
              <p:cNvSpPr txBox="1"/>
              <p:nvPr/>
            </p:nvSpPr>
            <p:spPr>
              <a:xfrm>
                <a:off x="1429111" y="1057805"/>
                <a:ext cx="201369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PENGILANG</a:t>
                </a:r>
                <a:endParaRPr lang="en-MY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1A4E1C40-CE08-4752-8E9D-ECB31159D3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5063" y="825522"/>
                <a:ext cx="926232" cy="926232"/>
              </a:xfrm>
              <a:prstGeom prst="rect">
                <a:avLst/>
              </a:prstGeom>
            </p:spPr>
          </p:pic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482C063-2A56-4D56-A533-1823E141E054}"/>
                </a:ext>
              </a:extLst>
            </p:cNvPr>
            <p:cNvSpPr/>
            <p:nvPr/>
          </p:nvSpPr>
          <p:spPr>
            <a:xfrm>
              <a:off x="348553" y="4384016"/>
              <a:ext cx="3127017" cy="465726"/>
            </a:xfrm>
            <a:prstGeom prst="rect">
              <a:avLst/>
            </a:prstGeom>
            <a:solidFill>
              <a:srgbClr val="0066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BADAN PENGELUAR STANDARD</a:t>
              </a:r>
              <a:endParaRPr lang="en-MY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B426743-730B-4D5B-A34A-6542C508D1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815" y="5082660"/>
              <a:ext cx="504547" cy="622897"/>
            </a:xfrm>
            <a:prstGeom prst="rect">
              <a:avLst/>
            </a:prstGeom>
          </p:spPr>
        </p:pic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45D71AF5-B247-44BA-B4CE-9C9CD15BF99B}"/>
                </a:ext>
              </a:extLst>
            </p:cNvPr>
            <p:cNvSpPr/>
            <p:nvPr/>
          </p:nvSpPr>
          <p:spPr>
            <a:xfrm>
              <a:off x="1953763" y="5082660"/>
              <a:ext cx="1256830" cy="622897"/>
            </a:xfrm>
            <a:prstGeom prst="roundRect">
              <a:avLst>
                <a:gd name="adj" fmla="val 5199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Universiti</a:t>
              </a:r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Tempatan</a:t>
              </a:r>
              <a:endParaRPr lang="en-MY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7C3C3D3-DF94-402F-A337-14F247A10021}"/>
                </a:ext>
              </a:extLst>
            </p:cNvPr>
            <p:cNvSpPr/>
            <p:nvPr/>
          </p:nvSpPr>
          <p:spPr>
            <a:xfrm>
              <a:off x="348554" y="4384016"/>
              <a:ext cx="3127017" cy="191359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53F25A9-A7B8-4217-88F2-F3EB0E9FD2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9192" y="5082660"/>
              <a:ext cx="663950" cy="663950"/>
            </a:xfrm>
            <a:prstGeom prst="rect">
              <a:avLst/>
            </a:prstGeom>
          </p:spPr>
        </p:pic>
        <p:sp>
          <p:nvSpPr>
            <p:cNvPr id="10" name="Arrow: Down 9">
              <a:extLst>
                <a:ext uri="{FF2B5EF4-FFF2-40B4-BE49-F238E27FC236}">
                  <a16:creationId xmlns:a16="http://schemas.microsoft.com/office/drawing/2014/main" id="{9CEA4B63-7683-4D8E-A76B-FDD9CE80FCDD}"/>
                </a:ext>
              </a:extLst>
            </p:cNvPr>
            <p:cNvSpPr/>
            <p:nvPr/>
          </p:nvSpPr>
          <p:spPr>
            <a:xfrm>
              <a:off x="1519991" y="2128164"/>
              <a:ext cx="348650" cy="2137981"/>
            </a:xfrm>
            <a:prstGeom prst="down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3B60901-F2AA-4633-A1BF-061EFF79E6D1}"/>
                </a:ext>
              </a:extLst>
            </p:cNvPr>
            <p:cNvSpPr txBox="1"/>
            <p:nvPr/>
          </p:nvSpPr>
          <p:spPr>
            <a:xfrm>
              <a:off x="198473" y="3567922"/>
              <a:ext cx="1403940" cy="551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Permohonan</a:t>
              </a:r>
              <a:r>
                <a:rPr 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COC</a:t>
              </a:r>
              <a:endParaRPr lang="en-MY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4339045-7461-4798-BADE-8744FFF77FE0}"/>
                </a:ext>
              </a:extLst>
            </p:cNvPr>
            <p:cNvSpPr txBox="1"/>
            <p:nvPr/>
          </p:nvSpPr>
          <p:spPr>
            <a:xfrm>
              <a:off x="2276328" y="3543760"/>
              <a:ext cx="1209222" cy="551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COC </a:t>
              </a:r>
              <a:r>
                <a:rPr lang="en-US" sz="14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diluluskan</a:t>
              </a:r>
              <a:endParaRPr lang="en-MY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Arrow: Up 12">
              <a:extLst>
                <a:ext uri="{FF2B5EF4-FFF2-40B4-BE49-F238E27FC236}">
                  <a16:creationId xmlns:a16="http://schemas.microsoft.com/office/drawing/2014/main" id="{CA48CA88-3C50-4D54-AEA7-C826A23FD7A0}"/>
                </a:ext>
              </a:extLst>
            </p:cNvPr>
            <p:cNvSpPr/>
            <p:nvPr/>
          </p:nvSpPr>
          <p:spPr>
            <a:xfrm>
              <a:off x="1980853" y="2111597"/>
              <a:ext cx="348650" cy="2137981"/>
            </a:xfrm>
            <a:prstGeom prst="up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7AA381D-D221-4DDB-9683-50D0B459B30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125" y="2762135"/>
              <a:ext cx="598633" cy="598632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E806288-BA8E-4D04-B567-5D59DF73F8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9234" y="2762134"/>
              <a:ext cx="714400" cy="714401"/>
            </a:xfrm>
            <a:prstGeom prst="rect">
              <a:avLst/>
            </a:prstGeom>
          </p:spPr>
        </p:pic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0736FBD-5B77-4211-AC44-FB8249FB9D03}"/>
                </a:ext>
              </a:extLst>
            </p:cNvPr>
            <p:cNvSpPr/>
            <p:nvPr/>
          </p:nvSpPr>
          <p:spPr>
            <a:xfrm>
              <a:off x="191344" y="924338"/>
              <a:ext cx="3459678" cy="5601006"/>
            </a:xfrm>
            <a:prstGeom prst="roundRect">
              <a:avLst>
                <a:gd name="adj" fmla="val 3026"/>
              </a:avLst>
            </a:prstGeom>
            <a:noFill/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</p:grpSp>
      <p:sp>
        <p:nvSpPr>
          <p:cNvPr id="20" name="Arrow: Down 19">
            <a:extLst>
              <a:ext uri="{FF2B5EF4-FFF2-40B4-BE49-F238E27FC236}">
                <a16:creationId xmlns:a16="http://schemas.microsoft.com/office/drawing/2014/main" id="{5CC3CC58-FC89-4072-99D2-32B44293E215}"/>
              </a:ext>
            </a:extLst>
          </p:cNvPr>
          <p:cNvSpPr/>
          <p:nvPr/>
        </p:nvSpPr>
        <p:spPr>
          <a:xfrm>
            <a:off x="5581376" y="2063161"/>
            <a:ext cx="329824" cy="2006864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FE637F-EA14-4FB3-8BD3-98D67C121182}"/>
              </a:ext>
            </a:extLst>
          </p:cNvPr>
          <p:cNvSpPr txBox="1"/>
          <p:nvPr/>
        </p:nvSpPr>
        <p:spPr>
          <a:xfrm>
            <a:off x="4307913" y="2985342"/>
            <a:ext cx="13495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Permohonan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MYORI </a:t>
            </a:r>
            <a:r>
              <a:rPr lang="en-US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disertakan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COC</a:t>
            </a:r>
            <a:endParaRPr lang="en-MY" sz="1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4B9357A-2D77-4D0D-A1F8-6841EAA6CD28}"/>
              </a:ext>
            </a:extLst>
          </p:cNvPr>
          <p:cNvGrpSpPr/>
          <p:nvPr/>
        </p:nvGrpSpPr>
        <p:grpSpPr>
          <a:xfrm>
            <a:off x="4700543" y="2205081"/>
            <a:ext cx="803236" cy="796223"/>
            <a:chOff x="4522721" y="2204864"/>
            <a:chExt cx="918966" cy="910942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FA2F4D3-38B7-4A9C-94E3-22A7EFDE2E0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721" y="2204864"/>
              <a:ext cx="647902" cy="647900"/>
            </a:xfrm>
            <a:prstGeom prst="rect">
              <a:avLst/>
            </a:prstGeom>
          </p:spPr>
        </p:pic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328A5A4E-3035-4ED4-8DBC-B361AD1D9095}"/>
                </a:ext>
              </a:extLst>
            </p:cNvPr>
            <p:cNvGrpSpPr/>
            <p:nvPr/>
          </p:nvGrpSpPr>
          <p:grpSpPr>
            <a:xfrm>
              <a:off x="4668490" y="2342609"/>
              <a:ext cx="773197" cy="773197"/>
              <a:chOff x="7835017" y="2547090"/>
              <a:chExt cx="773197" cy="773197"/>
            </a:xfrm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57EEBFFA-B278-4EE0-8580-0954FEFCC19D}"/>
                  </a:ext>
                </a:extLst>
              </p:cNvPr>
              <p:cNvSpPr/>
              <p:nvPr/>
            </p:nvSpPr>
            <p:spPr>
              <a:xfrm>
                <a:off x="7968208" y="2547090"/>
                <a:ext cx="432048" cy="661816"/>
              </a:xfrm>
              <a:prstGeom prst="roundRect">
                <a:avLst>
                  <a:gd name="adj" fmla="val 986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/>
              </a:p>
            </p:txBody>
          </p:sp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D427434E-FEBD-4F28-B646-D05353A87D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35017" y="2547090"/>
                <a:ext cx="773197" cy="773197"/>
              </a:xfrm>
              <a:prstGeom prst="rect">
                <a:avLst/>
              </a:prstGeom>
            </p:spPr>
          </p:pic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2C8F576-B599-4F17-B1B2-50C74288E7EF}"/>
              </a:ext>
            </a:extLst>
          </p:cNvPr>
          <p:cNvGrpSpPr/>
          <p:nvPr/>
        </p:nvGrpSpPr>
        <p:grpSpPr>
          <a:xfrm>
            <a:off x="6038997" y="4077072"/>
            <a:ext cx="2073227" cy="1712550"/>
            <a:chOff x="4196703" y="4071323"/>
            <a:chExt cx="2073227" cy="1712550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EC74FD3-A68B-4365-BC96-2A1762963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8894" y="4071323"/>
              <a:ext cx="1479016" cy="1479017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036EACF-BAC1-47E6-A615-F076DB0974DB}"/>
                </a:ext>
              </a:extLst>
            </p:cNvPr>
            <p:cNvSpPr txBox="1"/>
            <p:nvPr/>
          </p:nvSpPr>
          <p:spPr>
            <a:xfrm>
              <a:off x="4196703" y="5487955"/>
              <a:ext cx="2073227" cy="295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WEB PORTAL MYORI</a:t>
              </a:r>
              <a:endParaRPr lang="en-MY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768959E2-7F03-46F6-BBB1-C9C9AA3AEE37}"/>
              </a:ext>
            </a:extLst>
          </p:cNvPr>
          <p:cNvSpPr/>
          <p:nvPr/>
        </p:nvSpPr>
        <p:spPr>
          <a:xfrm>
            <a:off x="5581376" y="4496133"/>
            <a:ext cx="697063" cy="314699"/>
          </a:xfrm>
          <a:prstGeom prst="rightArrow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32" name="Arrow: Up 31">
            <a:extLst>
              <a:ext uri="{FF2B5EF4-FFF2-40B4-BE49-F238E27FC236}">
                <a16:creationId xmlns:a16="http://schemas.microsoft.com/office/drawing/2014/main" id="{25E90849-80E3-4A20-8F55-3302C446ED82}"/>
              </a:ext>
            </a:extLst>
          </p:cNvPr>
          <p:cNvSpPr/>
          <p:nvPr/>
        </p:nvSpPr>
        <p:spPr>
          <a:xfrm>
            <a:off x="6439063" y="2070014"/>
            <a:ext cx="329824" cy="1983096"/>
          </a:xfrm>
          <a:prstGeom prst="up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0E8C1FEF-18E3-4FA9-9738-4AA1B8E4495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921" y="2335442"/>
            <a:ext cx="610610" cy="610610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780B271A-3E53-4675-9893-18C25639AB66}"/>
              </a:ext>
            </a:extLst>
          </p:cNvPr>
          <p:cNvGrpSpPr/>
          <p:nvPr/>
        </p:nvGrpSpPr>
        <p:grpSpPr>
          <a:xfrm>
            <a:off x="4307913" y="1031248"/>
            <a:ext cx="3398744" cy="944096"/>
            <a:chOff x="29105" y="748578"/>
            <a:chExt cx="3888432" cy="108012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BD66EE8D-81E2-4537-9EA0-FF5EEF3BA7B2}"/>
                </a:ext>
              </a:extLst>
            </p:cNvPr>
            <p:cNvSpPr/>
            <p:nvPr/>
          </p:nvSpPr>
          <p:spPr>
            <a:xfrm>
              <a:off x="29105" y="748578"/>
              <a:ext cx="3888432" cy="1080120"/>
            </a:xfrm>
            <a:prstGeom prst="rect">
              <a:avLst/>
            </a:prstGeom>
            <a:solidFill>
              <a:srgbClr val="0098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77C314B-5F17-4FCF-83E7-12750190C30A}"/>
                </a:ext>
              </a:extLst>
            </p:cNvPr>
            <p:cNvSpPr txBox="1"/>
            <p:nvPr/>
          </p:nvSpPr>
          <p:spPr>
            <a:xfrm>
              <a:off x="1418844" y="1057805"/>
              <a:ext cx="20136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PENGILANG</a:t>
              </a:r>
              <a:endParaRPr lang="en-MY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F78900E8-E496-43D8-BEC7-415F602A8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081" y="825522"/>
              <a:ext cx="926232" cy="926232"/>
            </a:xfrm>
            <a:prstGeom prst="rect">
              <a:avLst/>
            </a:prstGeom>
          </p:spPr>
        </p:pic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8A457363-2336-4AE2-8513-33430AF79226}"/>
              </a:ext>
            </a:extLst>
          </p:cNvPr>
          <p:cNvSpPr txBox="1"/>
          <p:nvPr/>
        </p:nvSpPr>
        <p:spPr>
          <a:xfrm>
            <a:off x="6615200" y="3008199"/>
            <a:ext cx="12089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COA </a:t>
            </a:r>
            <a:r>
              <a:rPr lang="en-US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dikeluarkan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US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Pelekat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MYORI</a:t>
            </a:r>
            <a:endParaRPr lang="en-MY" sz="1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6866E860-12EB-450B-8BAA-EFC4C3C97FB4}"/>
              </a:ext>
            </a:extLst>
          </p:cNvPr>
          <p:cNvSpPr/>
          <p:nvPr/>
        </p:nvSpPr>
        <p:spPr>
          <a:xfrm>
            <a:off x="4151784" y="924338"/>
            <a:ext cx="3743691" cy="5312974"/>
          </a:xfrm>
          <a:prstGeom prst="roundRect">
            <a:avLst>
              <a:gd name="adj" fmla="val 1719"/>
            </a:avLst>
          </a:prstGeom>
          <a:noFill/>
          <a:ln w="34925">
            <a:solidFill>
              <a:srgbClr val="0098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9C17E16-A183-4BFB-8477-79FFCEFFE989}"/>
              </a:ext>
            </a:extLst>
          </p:cNvPr>
          <p:cNvGrpSpPr/>
          <p:nvPr/>
        </p:nvGrpSpPr>
        <p:grpSpPr>
          <a:xfrm>
            <a:off x="4295800" y="4221088"/>
            <a:ext cx="1286378" cy="1377501"/>
            <a:chOff x="6420279" y="4197203"/>
            <a:chExt cx="1286378" cy="137750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098CC4D9-FE43-4379-8EC3-1E3EBDDA6D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7607" y="4197203"/>
              <a:ext cx="997207" cy="995548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B299542-1E15-491E-A4B8-55165D2A21F0}"/>
                </a:ext>
              </a:extLst>
            </p:cNvPr>
            <p:cNvSpPr txBox="1"/>
            <p:nvPr/>
          </p:nvSpPr>
          <p:spPr>
            <a:xfrm>
              <a:off x="6420279" y="5251884"/>
              <a:ext cx="1286378" cy="322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KPDNKK</a:t>
              </a:r>
              <a:endParaRPr lang="en-MY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BBA69C0-E587-468F-A6D8-F1BB233421D6}"/>
              </a:ext>
            </a:extLst>
          </p:cNvPr>
          <p:cNvGrpSpPr/>
          <p:nvPr/>
        </p:nvGrpSpPr>
        <p:grpSpPr>
          <a:xfrm>
            <a:off x="8400256" y="924338"/>
            <a:ext cx="3400341" cy="5312974"/>
            <a:chOff x="8343964" y="924338"/>
            <a:chExt cx="3584684" cy="5601006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591E3A35-9D87-47A3-B885-834EB46A17AE}"/>
                </a:ext>
              </a:extLst>
            </p:cNvPr>
            <p:cNvSpPr/>
            <p:nvPr/>
          </p:nvSpPr>
          <p:spPr>
            <a:xfrm>
              <a:off x="8529980" y="4782442"/>
              <a:ext cx="3212652" cy="1647810"/>
            </a:xfrm>
            <a:prstGeom prst="rect">
              <a:avLst/>
            </a:prstGeom>
            <a:solidFill>
              <a:srgbClr val="0066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BB20D1C9-8153-4E19-BC9F-192110073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93514" y="2184485"/>
              <a:ext cx="992942" cy="992942"/>
            </a:xfrm>
            <a:prstGeom prst="rect">
              <a:avLst/>
            </a:prstGeom>
          </p:spPr>
        </p:pic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A4E632C9-7C01-4F65-AD84-5F4884098C17}"/>
                </a:ext>
              </a:extLst>
            </p:cNvPr>
            <p:cNvGrpSpPr/>
            <p:nvPr/>
          </p:nvGrpSpPr>
          <p:grpSpPr>
            <a:xfrm>
              <a:off x="8545085" y="1037044"/>
              <a:ext cx="3169404" cy="997984"/>
              <a:chOff x="361492" y="748578"/>
              <a:chExt cx="3430252" cy="1080120"/>
            </a:xfrm>
          </p:grpSpPr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0989920A-C365-46B2-9057-B328458C752C}"/>
                  </a:ext>
                </a:extLst>
              </p:cNvPr>
              <p:cNvSpPr/>
              <p:nvPr/>
            </p:nvSpPr>
            <p:spPr>
              <a:xfrm>
                <a:off x="361492" y="748578"/>
                <a:ext cx="3430252" cy="1080120"/>
              </a:xfrm>
              <a:prstGeom prst="rect">
                <a:avLst/>
              </a:prstGeom>
              <a:solidFill>
                <a:srgbClr val="0098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/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AE150F14-9C60-4970-8A25-E888551BAF47}"/>
                  </a:ext>
                </a:extLst>
              </p:cNvPr>
              <p:cNvSpPr txBox="1"/>
              <p:nvPr/>
            </p:nvSpPr>
            <p:spPr>
              <a:xfrm>
                <a:off x="1440438" y="1057805"/>
                <a:ext cx="201369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PENGILANG</a:t>
                </a:r>
                <a:endParaRPr lang="en-MY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632BFCCE-2BCF-4CDF-A46F-D17E4A0468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2137" y="825522"/>
                <a:ext cx="926232" cy="926232"/>
              </a:xfrm>
              <a:prstGeom prst="rect">
                <a:avLst/>
              </a:prstGeom>
            </p:spPr>
          </p:pic>
        </p:grpSp>
        <p:pic>
          <p:nvPicPr>
            <p:cNvPr id="47" name="Graphic 46">
              <a:extLst>
                <a:ext uri="{FF2B5EF4-FFF2-40B4-BE49-F238E27FC236}">
                  <a16:creationId xmlns:a16="http://schemas.microsoft.com/office/drawing/2014/main" id="{1A834504-C6E2-433F-90F3-0415A53C0A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0527546" y="5082661"/>
              <a:ext cx="1041062" cy="1041062"/>
            </a:xfrm>
            <a:prstGeom prst="rect">
              <a:avLst/>
            </a:prstGeom>
          </p:spPr>
        </p:pic>
        <p:sp>
          <p:nvSpPr>
            <p:cNvPr id="49" name="Arrow: Down 48">
              <a:extLst>
                <a:ext uri="{FF2B5EF4-FFF2-40B4-BE49-F238E27FC236}">
                  <a16:creationId xmlns:a16="http://schemas.microsoft.com/office/drawing/2014/main" id="{12505E71-F743-48B4-A407-DFFEAE4AB60E}"/>
                </a:ext>
              </a:extLst>
            </p:cNvPr>
            <p:cNvSpPr/>
            <p:nvPr/>
          </p:nvSpPr>
          <p:spPr>
            <a:xfrm>
              <a:off x="10848528" y="2132125"/>
              <a:ext cx="792088" cy="2557646"/>
            </a:xfrm>
            <a:prstGeom prst="down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BE354FF-D84D-477E-90C8-FCCBCE9A6450}"/>
                </a:ext>
              </a:extLst>
            </p:cNvPr>
            <p:cNvSpPr txBox="1"/>
            <p:nvPr/>
          </p:nvSpPr>
          <p:spPr>
            <a:xfrm>
              <a:off x="8619029" y="5445558"/>
              <a:ext cx="17588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PERUNCIT</a:t>
              </a:r>
              <a:endParaRPr lang="en-MY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Cross 50">
              <a:extLst>
                <a:ext uri="{FF2B5EF4-FFF2-40B4-BE49-F238E27FC236}">
                  <a16:creationId xmlns:a16="http://schemas.microsoft.com/office/drawing/2014/main" id="{639D2C92-B40B-4DC5-83C1-EDAF9C2122EF}"/>
                </a:ext>
              </a:extLst>
            </p:cNvPr>
            <p:cNvSpPr/>
            <p:nvPr/>
          </p:nvSpPr>
          <p:spPr>
            <a:xfrm>
              <a:off x="10012759" y="2377207"/>
              <a:ext cx="403721" cy="403721"/>
            </a:xfrm>
            <a:prstGeom prst="plus">
              <a:avLst>
                <a:gd name="adj" fmla="val 39612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4D1897A-F2AC-4B1D-9784-7E18D80699DB}"/>
                </a:ext>
              </a:extLst>
            </p:cNvPr>
            <p:cNvSpPr txBox="1"/>
            <p:nvPr/>
          </p:nvSpPr>
          <p:spPr>
            <a:xfrm>
              <a:off x="8529981" y="3287414"/>
              <a:ext cx="1382444" cy="1232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Hantar</a:t>
              </a:r>
              <a:r>
                <a:rPr 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/ </a:t>
              </a:r>
              <a:r>
                <a:rPr lang="en-US" sz="14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Edar</a:t>
              </a:r>
              <a:r>
                <a:rPr 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produk</a:t>
              </a:r>
              <a:r>
                <a:rPr 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bersama</a:t>
              </a:r>
              <a:r>
                <a:rPr 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pelekat</a:t>
              </a:r>
              <a:r>
                <a:rPr 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MYORI</a:t>
              </a:r>
              <a:endParaRPr lang="en-MY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FE04DCF1-C84F-4E56-98FC-9E5C0C47E4D4}"/>
                </a:ext>
              </a:extLst>
            </p:cNvPr>
            <p:cNvSpPr/>
            <p:nvPr/>
          </p:nvSpPr>
          <p:spPr>
            <a:xfrm>
              <a:off x="8343964" y="924338"/>
              <a:ext cx="3584684" cy="5601006"/>
            </a:xfrm>
            <a:prstGeom prst="roundRect">
              <a:avLst>
                <a:gd name="adj" fmla="val 1719"/>
              </a:avLst>
            </a:prstGeom>
            <a:noFill/>
            <a:ln w="34925">
              <a:solidFill>
                <a:srgbClr val="4EC8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</p:grpSp>
      <p:sp>
        <p:nvSpPr>
          <p:cNvPr id="57" name="Arrow: Right 56">
            <a:extLst>
              <a:ext uri="{FF2B5EF4-FFF2-40B4-BE49-F238E27FC236}">
                <a16:creationId xmlns:a16="http://schemas.microsoft.com/office/drawing/2014/main" id="{8382CD4C-5655-489B-A737-62F065440D0E}"/>
              </a:ext>
            </a:extLst>
          </p:cNvPr>
          <p:cNvSpPr/>
          <p:nvPr/>
        </p:nvSpPr>
        <p:spPr>
          <a:xfrm>
            <a:off x="3562774" y="2636912"/>
            <a:ext cx="805034" cy="1064445"/>
          </a:xfrm>
          <a:prstGeom prst="rightArrow">
            <a:avLst>
              <a:gd name="adj1" fmla="val 50000"/>
              <a:gd name="adj2" fmla="val 5732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MY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Arrow: Right 57">
            <a:extLst>
              <a:ext uri="{FF2B5EF4-FFF2-40B4-BE49-F238E27FC236}">
                <a16:creationId xmlns:a16="http://schemas.microsoft.com/office/drawing/2014/main" id="{FFDDCB02-8E65-41F3-B287-CB9D18014E18}"/>
              </a:ext>
            </a:extLst>
          </p:cNvPr>
          <p:cNvSpPr/>
          <p:nvPr/>
        </p:nvSpPr>
        <p:spPr>
          <a:xfrm>
            <a:off x="7807483" y="2636912"/>
            <a:ext cx="805034" cy="1064445"/>
          </a:xfrm>
          <a:prstGeom prst="rightArrow">
            <a:avLst>
              <a:gd name="adj1" fmla="val 50000"/>
              <a:gd name="adj2" fmla="val 5732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MY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Arrow: Right 58">
            <a:extLst>
              <a:ext uri="{FF2B5EF4-FFF2-40B4-BE49-F238E27FC236}">
                <a16:creationId xmlns:a16="http://schemas.microsoft.com/office/drawing/2014/main" id="{578FB84D-F156-4458-B903-82BA213DB0BB}"/>
              </a:ext>
            </a:extLst>
          </p:cNvPr>
          <p:cNvSpPr/>
          <p:nvPr/>
        </p:nvSpPr>
        <p:spPr>
          <a:xfrm>
            <a:off x="-21255" y="2636912"/>
            <a:ext cx="805034" cy="1064445"/>
          </a:xfrm>
          <a:prstGeom prst="rightArrow">
            <a:avLst>
              <a:gd name="adj1" fmla="val 50000"/>
              <a:gd name="adj2" fmla="val 5732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MY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85F592F-ABAE-4CC8-8C0B-EA76A0579E93}"/>
              </a:ext>
            </a:extLst>
          </p:cNvPr>
          <p:cNvSpPr txBox="1"/>
          <p:nvPr/>
        </p:nvSpPr>
        <p:spPr>
          <a:xfrm>
            <a:off x="623320" y="5498068"/>
            <a:ext cx="267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Badan2 </a:t>
            </a:r>
            <a:r>
              <a:rPr lang="en-US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Pengeluar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Standard </a:t>
            </a:r>
            <a:r>
              <a:rPr lang="en-US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yg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lain</a:t>
            </a:r>
            <a:endParaRPr lang="en-MY" sz="1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0C574431-1F10-4E8B-AE41-7068AD46086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18755"/>
          <a:stretch/>
        </p:blipFill>
        <p:spPr>
          <a:xfrm>
            <a:off x="6600056" y="4319742"/>
            <a:ext cx="897114" cy="549418"/>
          </a:xfrm>
          <a:prstGeom prst="rect">
            <a:avLst/>
          </a:prstGeom>
          <a:effectLst/>
        </p:spPr>
      </p:pic>
      <p:grpSp>
        <p:nvGrpSpPr>
          <p:cNvPr id="63" name="Group 62">
            <a:extLst>
              <a:ext uri="{FF2B5EF4-FFF2-40B4-BE49-F238E27FC236}">
                <a16:creationId xmlns:a16="http://schemas.microsoft.com/office/drawing/2014/main" id="{1B152CE8-4F78-4CE6-9F33-F27A45FAA942}"/>
              </a:ext>
            </a:extLst>
          </p:cNvPr>
          <p:cNvGrpSpPr/>
          <p:nvPr/>
        </p:nvGrpSpPr>
        <p:grpSpPr>
          <a:xfrm>
            <a:off x="9964678" y="2946052"/>
            <a:ext cx="868883" cy="868880"/>
            <a:chOff x="8529319" y="932419"/>
            <a:chExt cx="2232247" cy="2232248"/>
          </a:xfrm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4" name="Rounded Rectangle 4">
              <a:extLst>
                <a:ext uri="{FF2B5EF4-FFF2-40B4-BE49-F238E27FC236}">
                  <a16:creationId xmlns:a16="http://schemas.microsoft.com/office/drawing/2014/main" id="{DC751AC4-2B8F-4E41-9C39-A5B260555897}"/>
                </a:ext>
              </a:extLst>
            </p:cNvPr>
            <p:cNvSpPr/>
            <p:nvPr/>
          </p:nvSpPr>
          <p:spPr>
            <a:xfrm>
              <a:off x="8529319" y="932419"/>
              <a:ext cx="2232247" cy="2232248"/>
            </a:xfrm>
            <a:prstGeom prst="roundRect">
              <a:avLst>
                <a:gd name="adj" fmla="val 9779"/>
              </a:avLst>
            </a:prstGeom>
            <a:gradFill flip="none" rotWithShape="1">
              <a:gsLst>
                <a:gs pos="100000">
                  <a:srgbClr val="107BB3"/>
                </a:gs>
                <a:gs pos="71000">
                  <a:srgbClr val="3ABDE9"/>
                </a:gs>
                <a:gs pos="5000">
                  <a:srgbClr val="60E5F9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8167A7D8-349C-4D2A-8BEA-DE1751D177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000" b="18755"/>
            <a:stretch/>
          </p:blipFill>
          <p:spPr>
            <a:xfrm>
              <a:off x="8629856" y="1426565"/>
              <a:ext cx="2031176" cy="1243956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276646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BDBDB12-3EAB-46D8-9576-75526BCA9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408" y="3638504"/>
            <a:ext cx="10657184" cy="248766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600" dirty="0" err="1"/>
              <a:t>Bagi</a:t>
            </a:r>
            <a:r>
              <a:rPr lang="en-US" sz="1600" dirty="0"/>
              <a:t> </a:t>
            </a:r>
            <a:r>
              <a:rPr lang="en-US" sz="1600" dirty="0" err="1"/>
              <a:t>memudahkan</a:t>
            </a:r>
            <a:r>
              <a:rPr lang="en-US" sz="1600" dirty="0"/>
              <a:t> proses </a:t>
            </a:r>
            <a:r>
              <a:rPr lang="en-US" sz="1600" dirty="0" err="1"/>
              <a:t>pensijilan</a:t>
            </a:r>
            <a:r>
              <a:rPr lang="en-US" sz="1600" dirty="0"/>
              <a:t> COC </a:t>
            </a:r>
            <a:r>
              <a:rPr lang="en-US" sz="1600" dirty="0" err="1"/>
              <a:t>kepada</a:t>
            </a:r>
            <a:r>
              <a:rPr lang="en-US" sz="1600" dirty="0"/>
              <a:t> </a:t>
            </a:r>
            <a:r>
              <a:rPr lang="en-US" sz="1600" dirty="0" err="1"/>
              <a:t>produk-produk</a:t>
            </a:r>
            <a:r>
              <a:rPr lang="en-US" sz="1600" dirty="0"/>
              <a:t> </a:t>
            </a:r>
            <a:r>
              <a:rPr lang="en-US" sz="1600" dirty="0" err="1"/>
              <a:t>tempatan</a:t>
            </a:r>
            <a:r>
              <a:rPr lang="en-US" sz="1600" dirty="0"/>
              <a:t>, MYORI </a:t>
            </a:r>
            <a:r>
              <a:rPr lang="en-US" sz="1600" dirty="0" err="1"/>
              <a:t>akan</a:t>
            </a:r>
            <a:r>
              <a:rPr lang="en-US" sz="1600" dirty="0"/>
              <a:t> </a:t>
            </a:r>
            <a:r>
              <a:rPr lang="en-US" sz="1600" dirty="0" err="1"/>
              <a:t>menjalinkan</a:t>
            </a:r>
            <a:r>
              <a:rPr lang="en-US" sz="1600" dirty="0"/>
              <a:t> </a:t>
            </a:r>
            <a:r>
              <a:rPr lang="en-US" sz="1600" dirty="0" err="1"/>
              <a:t>kerjasama</a:t>
            </a:r>
            <a:r>
              <a:rPr lang="en-US" sz="1600" dirty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dirty="0" err="1"/>
              <a:t>universiti</a:t>
            </a:r>
            <a:r>
              <a:rPr lang="en-US" sz="1600" dirty="0"/>
              <a:t> </a:t>
            </a:r>
            <a:r>
              <a:rPr lang="en-US" sz="1600" dirty="0" err="1"/>
              <a:t>tempatan</a:t>
            </a:r>
            <a:r>
              <a:rPr lang="en-US" sz="1600" dirty="0"/>
              <a:t>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mewujudkan</a:t>
            </a:r>
            <a:r>
              <a:rPr lang="en-US" sz="1600" dirty="0"/>
              <a:t> </a:t>
            </a:r>
            <a:r>
              <a:rPr lang="en-US" sz="1600" dirty="0" err="1"/>
              <a:t>makmal</a:t>
            </a:r>
            <a:r>
              <a:rPr lang="en-US" sz="1600" dirty="0"/>
              <a:t> </a:t>
            </a:r>
            <a:r>
              <a:rPr lang="en-US" sz="1600" dirty="0" err="1"/>
              <a:t>kajian</a:t>
            </a:r>
            <a:r>
              <a:rPr lang="en-US" sz="1600" dirty="0"/>
              <a:t> </a:t>
            </a:r>
            <a:r>
              <a:rPr lang="en-US" sz="1600" dirty="0" err="1"/>
              <a:t>produk</a:t>
            </a:r>
            <a:r>
              <a:rPr lang="en-US" sz="1600" dirty="0"/>
              <a:t>.</a:t>
            </a:r>
          </a:p>
          <a:p>
            <a:pPr>
              <a:lnSpc>
                <a:spcPct val="150000"/>
              </a:lnSpc>
            </a:pPr>
            <a:endParaRPr lang="en-US" sz="1600" dirty="0"/>
          </a:p>
          <a:p>
            <a:pPr>
              <a:lnSpc>
                <a:spcPct val="150000"/>
              </a:lnSpc>
            </a:pPr>
            <a:r>
              <a:rPr lang="en-US" sz="1600" dirty="0" err="1"/>
              <a:t>Kerjasama</a:t>
            </a:r>
            <a:r>
              <a:rPr lang="en-US" sz="1600" dirty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dirty="0" err="1"/>
              <a:t>Universiti</a:t>
            </a:r>
            <a:r>
              <a:rPr lang="en-US" sz="1600" dirty="0"/>
              <a:t> </a:t>
            </a:r>
            <a:r>
              <a:rPr lang="en-US" sz="1600" dirty="0" err="1"/>
              <a:t>Tempatan</a:t>
            </a:r>
            <a:r>
              <a:rPr lang="en-US" sz="1600" dirty="0"/>
              <a:t> </a:t>
            </a:r>
            <a:r>
              <a:rPr lang="en-US" sz="1600" dirty="0" err="1"/>
              <a:t>ini</a:t>
            </a:r>
            <a:r>
              <a:rPr lang="en-US" sz="1600" dirty="0"/>
              <a:t> </a:t>
            </a:r>
            <a:r>
              <a:rPr lang="en-US" sz="1600" dirty="0" err="1"/>
              <a:t>bukan</a:t>
            </a:r>
            <a:r>
              <a:rPr lang="en-US" sz="1600" dirty="0"/>
              <a:t> </a:t>
            </a:r>
            <a:r>
              <a:rPr lang="en-US" sz="1600" dirty="0" err="1"/>
              <a:t>sahaja</a:t>
            </a:r>
            <a:r>
              <a:rPr lang="en-US" sz="1600" dirty="0"/>
              <a:t> </a:t>
            </a:r>
            <a:r>
              <a:rPr lang="en-US" sz="1600" dirty="0" err="1"/>
              <a:t>dapat</a:t>
            </a:r>
            <a:r>
              <a:rPr lang="en-US" sz="1600" dirty="0"/>
              <a:t> </a:t>
            </a:r>
            <a:r>
              <a:rPr lang="en-US" sz="1600" dirty="0" err="1"/>
              <a:t>mempercepatkan</a:t>
            </a:r>
            <a:r>
              <a:rPr lang="en-US" sz="1600" dirty="0"/>
              <a:t> proses </a:t>
            </a:r>
            <a:r>
              <a:rPr lang="en-US" sz="1600" dirty="0" err="1"/>
              <a:t>pensijilan</a:t>
            </a:r>
            <a:r>
              <a:rPr lang="en-US" sz="1600" dirty="0"/>
              <a:t> COC, </a:t>
            </a:r>
            <a:r>
              <a:rPr lang="en-US" sz="1600" dirty="0" err="1"/>
              <a:t>malah</a:t>
            </a:r>
            <a:r>
              <a:rPr lang="en-US" sz="1600" dirty="0"/>
              <a:t> </a:t>
            </a:r>
            <a:r>
              <a:rPr lang="en-US" sz="1600" dirty="0" err="1"/>
              <a:t>memberi</a:t>
            </a:r>
            <a:r>
              <a:rPr lang="en-US" sz="1600" dirty="0"/>
              <a:t> </a:t>
            </a:r>
            <a:r>
              <a:rPr lang="en-US" sz="1600" dirty="0" err="1"/>
              <a:t>peluang</a:t>
            </a:r>
            <a:r>
              <a:rPr lang="en-US" sz="1600" dirty="0"/>
              <a:t> </a:t>
            </a:r>
            <a:r>
              <a:rPr lang="en-US" sz="1600" dirty="0" err="1"/>
              <a:t>kepada</a:t>
            </a:r>
            <a:r>
              <a:rPr lang="en-US" sz="1600" dirty="0"/>
              <a:t> </a:t>
            </a:r>
            <a:r>
              <a:rPr lang="en-US" sz="1600" dirty="0" err="1"/>
              <a:t>pakar-pakar</a:t>
            </a:r>
            <a:r>
              <a:rPr lang="en-US" sz="1600" dirty="0"/>
              <a:t> di </a:t>
            </a:r>
            <a:r>
              <a:rPr lang="en-US" sz="1600" dirty="0" err="1"/>
              <a:t>universiti</a:t>
            </a:r>
            <a:r>
              <a:rPr lang="en-US" sz="1600" dirty="0"/>
              <a:t> </a:t>
            </a:r>
            <a:r>
              <a:rPr lang="en-US" sz="1600" dirty="0" err="1"/>
              <a:t>tersebut</a:t>
            </a:r>
            <a:r>
              <a:rPr lang="en-US" sz="1600" dirty="0"/>
              <a:t> </a:t>
            </a:r>
            <a:r>
              <a:rPr lang="en-US" sz="1600" dirty="0" err="1"/>
              <a:t>meluaskan</a:t>
            </a:r>
            <a:r>
              <a:rPr lang="en-US" sz="1600" dirty="0"/>
              <a:t> </a:t>
            </a:r>
            <a:r>
              <a:rPr lang="en-US" sz="1600" dirty="0" err="1"/>
              <a:t>lagi</a:t>
            </a:r>
            <a:r>
              <a:rPr lang="en-US" sz="1600" dirty="0"/>
              <a:t> proses R&amp;D </a:t>
            </a:r>
            <a:r>
              <a:rPr lang="en-US" sz="1600" dirty="0" err="1"/>
              <a:t>mereka</a:t>
            </a:r>
            <a:r>
              <a:rPr lang="en-US" sz="1600" dirty="0"/>
              <a:t> </a:t>
            </a:r>
            <a:r>
              <a:rPr lang="en-US" sz="1600" dirty="0" err="1"/>
              <a:t>serta</a:t>
            </a:r>
            <a:r>
              <a:rPr lang="en-US" sz="1600" dirty="0"/>
              <a:t> </a:t>
            </a:r>
            <a:r>
              <a:rPr lang="en-US" sz="1600" dirty="0" err="1"/>
              <a:t>dapat</a:t>
            </a:r>
            <a:r>
              <a:rPr lang="en-US" sz="1600" dirty="0"/>
              <a:t> </a:t>
            </a:r>
            <a:r>
              <a:rPr lang="en-US" sz="1600" dirty="0" err="1"/>
              <a:t>mengoptimumkan</a:t>
            </a:r>
            <a:r>
              <a:rPr lang="en-US" sz="1600" dirty="0"/>
              <a:t> </a:t>
            </a:r>
            <a:r>
              <a:rPr lang="en-US" sz="1600" dirty="0" err="1"/>
              <a:t>penggunaan</a:t>
            </a:r>
            <a:r>
              <a:rPr lang="en-US" sz="1600" dirty="0"/>
              <a:t> </a:t>
            </a:r>
            <a:r>
              <a:rPr lang="en-US" sz="1600" dirty="0" err="1"/>
              <a:t>fasiliti</a:t>
            </a:r>
            <a:r>
              <a:rPr lang="en-US" sz="1600" dirty="0"/>
              <a:t> </a:t>
            </a:r>
            <a:r>
              <a:rPr lang="en-US" sz="1600" dirty="0" err="1"/>
              <a:t>makmal</a:t>
            </a:r>
            <a:r>
              <a:rPr lang="en-US" sz="1600" dirty="0"/>
              <a:t> di </a:t>
            </a:r>
            <a:r>
              <a:rPr lang="en-US" sz="1600" dirty="0" err="1"/>
              <a:t>universiti</a:t>
            </a:r>
            <a:r>
              <a:rPr lang="en-US" sz="1600" dirty="0"/>
              <a:t> </a:t>
            </a:r>
            <a:r>
              <a:rPr lang="en-US" sz="1600" dirty="0" err="1"/>
              <a:t>masing-masing</a:t>
            </a:r>
            <a:r>
              <a:rPr lang="en-US" sz="16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4DE1749-7EBC-400D-81F4-75415CE8A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KERJASAMA DENGAN UNIVERSITI TEMPATAN</a:t>
            </a:r>
            <a:endParaRPr lang="en-MY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5C60D4-2A69-4B8B-8520-47C015EAA0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512" y="1052736"/>
            <a:ext cx="1404000" cy="1800000"/>
          </a:xfrm>
          <a:prstGeom prst="rect">
            <a:avLst/>
          </a:prstGeom>
          <a:effectLst>
            <a:outerShdw blurRad="228600" dist="101600" dir="5400000" sx="90000" sy="-19000" rotWithShape="0">
              <a:prstClr val="black">
                <a:alpha val="1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48E0BA-1514-44A7-9816-50EF68A271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34" y="1052736"/>
            <a:ext cx="1694532" cy="1800000"/>
          </a:xfrm>
          <a:prstGeom prst="rect">
            <a:avLst/>
          </a:prstGeom>
          <a:effectLst>
            <a:outerShdw blurRad="228600" dist="101600" dir="5400000" sx="90000" sy="-19000" rotWithShape="0">
              <a:prstClr val="black">
                <a:alpha val="1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142FAA9-FDEC-4F3B-B0DD-42D55BDB5D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72790"/>
          <a:stretch/>
        </p:blipFill>
        <p:spPr>
          <a:xfrm>
            <a:off x="3215680" y="1052736"/>
            <a:ext cx="1567210" cy="1800000"/>
          </a:xfrm>
          <a:prstGeom prst="rect">
            <a:avLst/>
          </a:prstGeom>
          <a:effectLst>
            <a:outerShdw blurRad="228600" dist="101600" dir="5400000" sx="90000" sy="-19000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782811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80557" y="935400"/>
            <a:ext cx="86308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SG" sz="1600" dirty="0" err="1">
                <a:latin typeface="Century Gothic" charset="0"/>
                <a:ea typeface="Century Gothic" charset="0"/>
                <a:cs typeface="Century Gothic" charset="0"/>
              </a:rPr>
              <a:t>Barangan</a:t>
            </a:r>
            <a:r>
              <a:rPr lang="en-SG" sz="1600" dirty="0">
                <a:latin typeface="Century Gothic" charset="0"/>
                <a:ea typeface="Century Gothic" charset="0"/>
                <a:cs typeface="Century Gothic" charset="0"/>
              </a:rPr>
              <a:t> yang </a:t>
            </a:r>
            <a:r>
              <a:rPr lang="en-SG" sz="1600" dirty="0" err="1">
                <a:latin typeface="Century Gothic" charset="0"/>
                <a:ea typeface="Century Gothic" charset="0"/>
                <a:cs typeface="Century Gothic" charset="0"/>
              </a:rPr>
              <a:t>berharga</a:t>
            </a:r>
            <a:r>
              <a:rPr lang="en-SG" sz="16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SG" sz="1600" b="1" dirty="0">
                <a:latin typeface="Century Gothic" charset="0"/>
                <a:ea typeface="Century Gothic" charset="0"/>
                <a:cs typeface="Century Gothic" charset="0"/>
              </a:rPr>
              <a:t>RM10.00</a:t>
            </a:r>
            <a:r>
              <a:rPr lang="en-SG" sz="16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SG" sz="1600" dirty="0" err="1">
                <a:latin typeface="Century Gothic" charset="0"/>
                <a:ea typeface="Century Gothic" charset="0"/>
                <a:cs typeface="Century Gothic" charset="0"/>
              </a:rPr>
              <a:t>ke</a:t>
            </a:r>
            <a:r>
              <a:rPr lang="en-SG" sz="16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SG" sz="1600" dirty="0" err="1">
                <a:latin typeface="Century Gothic" charset="0"/>
                <a:ea typeface="Century Gothic" charset="0"/>
                <a:cs typeface="Century Gothic" charset="0"/>
              </a:rPr>
              <a:t>atas</a:t>
            </a:r>
            <a:r>
              <a:rPr lang="en-SG" sz="16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SG" sz="1600" dirty="0" err="1">
                <a:latin typeface="Century Gothic" charset="0"/>
                <a:ea typeface="Century Gothic" charset="0"/>
                <a:cs typeface="Century Gothic" charset="0"/>
              </a:rPr>
              <a:t>sahaja</a:t>
            </a:r>
            <a:r>
              <a:rPr lang="en-SG" sz="16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SG" sz="1600" dirty="0" err="1">
                <a:latin typeface="Century Gothic" charset="0"/>
                <a:ea typeface="Century Gothic" charset="0"/>
                <a:cs typeface="Century Gothic" charset="0"/>
              </a:rPr>
              <a:t>disyaratkan</a:t>
            </a:r>
            <a:r>
              <a:rPr lang="en-SG" sz="16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SG" sz="1600" dirty="0" err="1">
                <a:latin typeface="Century Gothic" charset="0"/>
                <a:ea typeface="Century Gothic" charset="0"/>
                <a:cs typeface="Century Gothic" charset="0"/>
              </a:rPr>
              <a:t>menggunakan</a:t>
            </a:r>
            <a:r>
              <a:rPr lang="en-SG" sz="16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SG" sz="1600" b="1" dirty="0">
                <a:latin typeface="Century Gothic" charset="0"/>
                <a:ea typeface="Century Gothic" charset="0"/>
                <a:cs typeface="Century Gothic" charset="0"/>
              </a:rPr>
              <a:t>MYORI</a:t>
            </a:r>
            <a:r>
              <a:rPr lang="en-SG" sz="1600" dirty="0">
                <a:latin typeface="Century Gothic" charset="0"/>
                <a:ea typeface="Century Gothic" charset="0"/>
                <a:cs typeface="Century Gothic" charset="0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SENARAI BARANGAN YANG BERPOTENSI UNTUK MYORI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4297DF9-EBFA-4D2B-959A-FEAAE7C6B4E0}"/>
              </a:ext>
            </a:extLst>
          </p:cNvPr>
          <p:cNvSpPr txBox="1"/>
          <p:nvPr/>
        </p:nvSpPr>
        <p:spPr>
          <a:xfrm>
            <a:off x="2466636" y="3191893"/>
            <a:ext cx="9557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2D3193"/>
                </a:solidFill>
                <a:latin typeface="Century Gothic" panose="020B0502020202020204" pitchFamily="34" charset="0"/>
                <a:ea typeface="Montserrat SemiBold" charset="0"/>
                <a:cs typeface="Arial" panose="020B0604020202020204" pitchFamily="34" charset="0"/>
              </a:rPr>
              <a:t>BREKPAD</a:t>
            </a:r>
            <a:endParaRPr lang="en-MY" sz="1400" b="1" dirty="0">
              <a:solidFill>
                <a:srgbClr val="2D3193"/>
              </a:solidFill>
              <a:latin typeface="Century Gothic" panose="020B0502020202020204" pitchFamily="34" charset="0"/>
              <a:ea typeface="Montserrat SemiBold" charset="0"/>
              <a:cs typeface="Arial" panose="020B0604020202020204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3BC15AB2-679E-4FA7-A28F-121882531941}"/>
              </a:ext>
            </a:extLst>
          </p:cNvPr>
          <p:cNvGrpSpPr/>
          <p:nvPr/>
        </p:nvGrpSpPr>
        <p:grpSpPr>
          <a:xfrm>
            <a:off x="2398537" y="2012416"/>
            <a:ext cx="1087090" cy="1087090"/>
            <a:chOff x="6653096" y="1608210"/>
            <a:chExt cx="1087090" cy="1087090"/>
          </a:xfrm>
        </p:grpSpPr>
        <p:sp>
          <p:nvSpPr>
            <p:cNvPr id="59" name="Rounded Rectangle 34">
              <a:extLst>
                <a:ext uri="{FF2B5EF4-FFF2-40B4-BE49-F238E27FC236}">
                  <a16:creationId xmlns:a16="http://schemas.microsoft.com/office/drawing/2014/main" id="{6E1A8107-7041-4F77-BF70-63273756F27C}"/>
                </a:ext>
              </a:extLst>
            </p:cNvPr>
            <p:cNvSpPr/>
            <p:nvPr/>
          </p:nvSpPr>
          <p:spPr>
            <a:xfrm>
              <a:off x="6653096" y="1608210"/>
              <a:ext cx="1087090" cy="1087090"/>
            </a:xfrm>
            <a:prstGeom prst="roundRect">
              <a:avLst>
                <a:gd name="adj" fmla="val 8533"/>
              </a:avLst>
            </a:prstGeom>
            <a:solidFill>
              <a:srgbClr val="2D3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0" name="Picture 4" descr="C:\Users\Wilfred\Documents\Ben\ppt\brake.png">
              <a:extLst>
                <a:ext uri="{FF2B5EF4-FFF2-40B4-BE49-F238E27FC236}">
                  <a16:creationId xmlns:a16="http://schemas.microsoft.com/office/drawing/2014/main" id="{0670A8A4-5EF8-4F68-B1D5-E73506AA58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7873" y="1662987"/>
              <a:ext cx="977536" cy="977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4BDF3F87-337A-4D9E-AD94-7489831528E4}"/>
              </a:ext>
            </a:extLst>
          </p:cNvPr>
          <p:cNvSpPr txBox="1"/>
          <p:nvPr/>
        </p:nvSpPr>
        <p:spPr>
          <a:xfrm>
            <a:off x="10322587" y="3191893"/>
            <a:ext cx="922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2D3193"/>
                </a:solidFill>
                <a:latin typeface="Century Gothic" panose="020B0502020202020204" pitchFamily="34" charset="0"/>
                <a:ea typeface="Montserrat SemiBold" charset="0"/>
                <a:cs typeface="Arial" panose="020B0604020202020204" pitchFamily="34" charset="0"/>
              </a:rPr>
              <a:t>TOPI</a:t>
            </a:r>
          </a:p>
          <a:p>
            <a:pPr algn="ctr"/>
            <a:r>
              <a:rPr lang="en-US" sz="1400" b="1" dirty="0">
                <a:solidFill>
                  <a:srgbClr val="2D3193"/>
                </a:solidFill>
                <a:latin typeface="Century Gothic" panose="020B0502020202020204" pitchFamily="34" charset="0"/>
                <a:ea typeface="Montserrat SemiBold" charset="0"/>
                <a:cs typeface="Arial" panose="020B0604020202020204" pitchFamily="34" charset="0"/>
              </a:rPr>
              <a:t>KELEDAR</a:t>
            </a:r>
            <a:endParaRPr lang="en-MY" sz="1400" b="1" dirty="0">
              <a:solidFill>
                <a:srgbClr val="2D3193"/>
              </a:solidFill>
              <a:latin typeface="Century Gothic" panose="020B0502020202020204" pitchFamily="34" charset="0"/>
              <a:ea typeface="Montserrat SemiBold" charset="0"/>
              <a:cs typeface="Arial" panose="020B0604020202020204" pitchFamily="34" charset="0"/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AB9ABA8E-30F4-4FF6-8171-7D00EFB04B42}"/>
              </a:ext>
            </a:extLst>
          </p:cNvPr>
          <p:cNvGrpSpPr/>
          <p:nvPr/>
        </p:nvGrpSpPr>
        <p:grpSpPr>
          <a:xfrm>
            <a:off x="10244467" y="2012416"/>
            <a:ext cx="1087090" cy="1087090"/>
            <a:chOff x="736487" y="1617439"/>
            <a:chExt cx="1087090" cy="1087090"/>
          </a:xfrm>
        </p:grpSpPr>
        <p:sp>
          <p:nvSpPr>
            <p:cNvPr id="73" name="Rounded Rectangle 4">
              <a:extLst>
                <a:ext uri="{FF2B5EF4-FFF2-40B4-BE49-F238E27FC236}">
                  <a16:creationId xmlns:a16="http://schemas.microsoft.com/office/drawing/2014/main" id="{3C8777F9-13BE-4E25-A02D-B07965ADC8AE}"/>
                </a:ext>
              </a:extLst>
            </p:cNvPr>
            <p:cNvSpPr/>
            <p:nvPr/>
          </p:nvSpPr>
          <p:spPr>
            <a:xfrm>
              <a:off x="736487" y="1617439"/>
              <a:ext cx="1087090" cy="1087090"/>
            </a:xfrm>
            <a:prstGeom prst="roundRect">
              <a:avLst>
                <a:gd name="adj" fmla="val 8533"/>
              </a:avLst>
            </a:prstGeom>
            <a:solidFill>
              <a:srgbClr val="2D3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4" name="Picture 6" descr="C:\Users\Wilfred\Documents\Ben\ppt\helmet.png">
              <a:extLst>
                <a:ext uri="{FF2B5EF4-FFF2-40B4-BE49-F238E27FC236}">
                  <a16:creationId xmlns:a16="http://schemas.microsoft.com/office/drawing/2014/main" id="{825E92BF-DB64-465E-854A-EF37BEF7B3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350" y="1719302"/>
              <a:ext cx="883364" cy="8833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64DF3869-5EAC-45F6-BC42-2D5C5FA62648}"/>
              </a:ext>
            </a:extLst>
          </p:cNvPr>
          <p:cNvSpPr txBox="1"/>
          <p:nvPr/>
        </p:nvSpPr>
        <p:spPr>
          <a:xfrm>
            <a:off x="916648" y="3191893"/>
            <a:ext cx="7571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2D3193"/>
                </a:solidFill>
                <a:latin typeface="Century Gothic" panose="020B0502020202020204" pitchFamily="34" charset="0"/>
                <a:ea typeface="Montserrat SemiBold" charset="0"/>
                <a:cs typeface="Arial" panose="020B0604020202020204" pitchFamily="34" charset="0"/>
              </a:rPr>
              <a:t>TAYAR</a:t>
            </a:r>
            <a:endParaRPr lang="en-MY" sz="1400" b="1" dirty="0">
              <a:solidFill>
                <a:srgbClr val="2D3193"/>
              </a:solidFill>
              <a:latin typeface="Century Gothic" panose="020B0502020202020204" pitchFamily="34" charset="0"/>
              <a:ea typeface="Montserrat SemiBold" charset="0"/>
              <a:cs typeface="Arial" panose="020B0604020202020204" pitchFamily="34" charset="0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09C0D1F7-6AC0-467C-BE8D-BBC517F91B92}"/>
              </a:ext>
            </a:extLst>
          </p:cNvPr>
          <p:cNvGrpSpPr/>
          <p:nvPr/>
        </p:nvGrpSpPr>
        <p:grpSpPr>
          <a:xfrm>
            <a:off x="751669" y="2012416"/>
            <a:ext cx="1087090" cy="1087090"/>
            <a:chOff x="4737203" y="1608210"/>
            <a:chExt cx="1087090" cy="1087090"/>
          </a:xfrm>
        </p:grpSpPr>
        <p:sp>
          <p:nvSpPr>
            <p:cNvPr id="78" name="Rounded Rectangle 33">
              <a:extLst>
                <a:ext uri="{FF2B5EF4-FFF2-40B4-BE49-F238E27FC236}">
                  <a16:creationId xmlns:a16="http://schemas.microsoft.com/office/drawing/2014/main" id="{F17EBCB6-3B93-43E0-A26C-6918B8EF47F4}"/>
                </a:ext>
              </a:extLst>
            </p:cNvPr>
            <p:cNvSpPr/>
            <p:nvPr/>
          </p:nvSpPr>
          <p:spPr>
            <a:xfrm>
              <a:off x="4737203" y="1608210"/>
              <a:ext cx="1087090" cy="1087090"/>
            </a:xfrm>
            <a:prstGeom prst="roundRect">
              <a:avLst>
                <a:gd name="adj" fmla="val 8533"/>
              </a:avLst>
            </a:prstGeom>
            <a:solidFill>
              <a:srgbClr val="2D3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7" name="Picture 13" descr="C:\Users\Wilfred\Documents\Ben\ppt\tyre.png">
              <a:extLst>
                <a:ext uri="{FF2B5EF4-FFF2-40B4-BE49-F238E27FC236}">
                  <a16:creationId xmlns:a16="http://schemas.microsoft.com/office/drawing/2014/main" id="{2067AF7D-E41D-44B6-9A89-278A492FD7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1980" y="1662987"/>
              <a:ext cx="977536" cy="977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33B500BF-4950-44EC-9F1C-8E387CF72211}"/>
              </a:ext>
            </a:extLst>
          </p:cNvPr>
          <p:cNvSpPr txBox="1"/>
          <p:nvPr/>
        </p:nvSpPr>
        <p:spPr>
          <a:xfrm>
            <a:off x="2466071" y="5203871"/>
            <a:ext cx="7986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2D3193"/>
                </a:solidFill>
                <a:latin typeface="Century Gothic" panose="020B0502020202020204" pitchFamily="34" charset="0"/>
                <a:ea typeface="Montserrat SemiBold" charset="0"/>
                <a:cs typeface="Arial" panose="020B0604020202020204" pitchFamily="34" charset="0"/>
              </a:rPr>
              <a:t>BATERI</a:t>
            </a:r>
          </a:p>
          <a:p>
            <a:pPr algn="ctr"/>
            <a:r>
              <a:rPr lang="en-US" sz="1400" b="1" dirty="0">
                <a:solidFill>
                  <a:srgbClr val="2D3193"/>
                </a:solidFill>
                <a:latin typeface="Century Gothic" panose="020B0502020202020204" pitchFamily="34" charset="0"/>
                <a:ea typeface="Montserrat SemiBold" charset="0"/>
                <a:cs typeface="Arial" panose="020B0604020202020204" pitchFamily="34" charset="0"/>
              </a:rPr>
              <a:t>PRIMER</a:t>
            </a:r>
            <a:endParaRPr lang="en-MY" sz="1400" b="1" dirty="0">
              <a:solidFill>
                <a:srgbClr val="2D3193"/>
              </a:solidFill>
              <a:latin typeface="Century Gothic" panose="020B0502020202020204" pitchFamily="34" charset="0"/>
              <a:ea typeface="Montserrat SemiBold" charset="0"/>
              <a:cs typeface="Arial" panose="020B0604020202020204" pitchFamily="34" charset="0"/>
            </a:endParaRPr>
          </a:p>
        </p:txBody>
      </p:sp>
      <p:sp>
        <p:nvSpPr>
          <p:cNvPr id="90" name="Rounded Rectangle 43">
            <a:extLst>
              <a:ext uri="{FF2B5EF4-FFF2-40B4-BE49-F238E27FC236}">
                <a16:creationId xmlns:a16="http://schemas.microsoft.com/office/drawing/2014/main" id="{A035AF8B-F40A-4431-92AD-8196B7EA83E7}"/>
              </a:ext>
            </a:extLst>
          </p:cNvPr>
          <p:cNvSpPr/>
          <p:nvPr/>
        </p:nvSpPr>
        <p:spPr>
          <a:xfrm>
            <a:off x="2348692" y="4024394"/>
            <a:ext cx="1087090" cy="1087090"/>
          </a:xfrm>
          <a:prstGeom prst="roundRect">
            <a:avLst>
              <a:gd name="adj" fmla="val 8533"/>
            </a:avLst>
          </a:prstGeom>
          <a:solidFill>
            <a:srgbClr val="2D3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1" name="Picture 4">
            <a:extLst>
              <a:ext uri="{FF2B5EF4-FFF2-40B4-BE49-F238E27FC236}">
                <a16:creationId xmlns:a16="http://schemas.microsoft.com/office/drawing/2014/main" id="{B6C17C5B-E38D-4D61-848C-F129379853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1775" y="4181166"/>
            <a:ext cx="780924" cy="7809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10157F0A-B416-4FA3-A2EB-F8925C3A0489}"/>
              </a:ext>
            </a:extLst>
          </p:cNvPr>
          <p:cNvGrpSpPr/>
          <p:nvPr/>
        </p:nvGrpSpPr>
        <p:grpSpPr>
          <a:xfrm>
            <a:off x="10255114" y="4006742"/>
            <a:ext cx="1101479" cy="1504906"/>
            <a:chOff x="10255114" y="4006742"/>
            <a:chExt cx="1101479" cy="1504906"/>
          </a:xfrm>
        </p:grpSpPr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DCD14AA9-18D8-4478-BF37-AD36569101B6}"/>
                </a:ext>
              </a:extLst>
            </p:cNvPr>
            <p:cNvSpPr txBox="1"/>
            <p:nvPr/>
          </p:nvSpPr>
          <p:spPr>
            <a:xfrm>
              <a:off x="10327145" y="5203871"/>
              <a:ext cx="10294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2D3193"/>
                  </a:solidFill>
                  <a:latin typeface="Century Gothic" panose="020B0502020202020204" pitchFamily="34" charset="0"/>
                  <a:ea typeface="Montserrat SemiBold" charset="0"/>
                  <a:cs typeface="Arial" panose="020B0604020202020204" pitchFamily="34" charset="0"/>
                </a:rPr>
                <a:t>KOSMETIK</a:t>
              </a:r>
              <a:endParaRPr lang="en-MY" sz="1400" b="1" dirty="0">
                <a:solidFill>
                  <a:srgbClr val="2D3193"/>
                </a:solidFill>
                <a:latin typeface="Century Gothic" panose="020B0502020202020204" pitchFamily="34" charset="0"/>
                <a:ea typeface="Montserrat SemiBold" charset="0"/>
                <a:cs typeface="Arial" panose="020B0604020202020204" pitchFamily="34" charset="0"/>
              </a:endParaRPr>
            </a:p>
          </p:txBody>
        </p:sp>
        <p:sp>
          <p:nvSpPr>
            <p:cNvPr id="94" name="Rounded Rectangle 37">
              <a:extLst>
                <a:ext uri="{FF2B5EF4-FFF2-40B4-BE49-F238E27FC236}">
                  <a16:creationId xmlns:a16="http://schemas.microsoft.com/office/drawing/2014/main" id="{E1BF47D6-B58D-47A3-87A3-A38FF0E4ED88}"/>
                </a:ext>
              </a:extLst>
            </p:cNvPr>
            <p:cNvSpPr/>
            <p:nvPr/>
          </p:nvSpPr>
          <p:spPr>
            <a:xfrm>
              <a:off x="10255114" y="4006742"/>
              <a:ext cx="1087090" cy="1087090"/>
            </a:xfrm>
            <a:prstGeom prst="roundRect">
              <a:avLst>
                <a:gd name="adj" fmla="val 8533"/>
              </a:avLst>
            </a:prstGeom>
            <a:solidFill>
              <a:srgbClr val="2D3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TextBox 96">
            <a:extLst>
              <a:ext uri="{FF2B5EF4-FFF2-40B4-BE49-F238E27FC236}">
                <a16:creationId xmlns:a16="http://schemas.microsoft.com/office/drawing/2014/main" id="{DC388664-963A-46E2-B5C2-7FD09B0CD2F2}"/>
              </a:ext>
            </a:extLst>
          </p:cNvPr>
          <p:cNvSpPr txBox="1"/>
          <p:nvPr/>
        </p:nvSpPr>
        <p:spPr>
          <a:xfrm>
            <a:off x="8489629" y="3191893"/>
            <a:ext cx="13965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2D3193"/>
                </a:solidFill>
                <a:latin typeface="Century Gothic" panose="020B0502020202020204" pitchFamily="34" charset="0"/>
                <a:ea typeface="Montserrat SemiBold" charset="0"/>
                <a:cs typeface="Arial" panose="020B0604020202020204" pitchFamily="34" charset="0"/>
              </a:rPr>
              <a:t>HOVERBOARD</a:t>
            </a:r>
            <a:endParaRPr lang="en-MY" sz="1400" b="1" dirty="0">
              <a:solidFill>
                <a:srgbClr val="2D3193"/>
              </a:solidFill>
              <a:latin typeface="Century Gothic" panose="020B0502020202020204" pitchFamily="34" charset="0"/>
              <a:ea typeface="Montserrat SemiBold" charset="0"/>
              <a:cs typeface="Arial" panose="020B0604020202020204" pitchFamily="34" charset="0"/>
            </a:endParaRP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80E3E93A-7F1B-4670-BD3E-A3BE75D3D55F}"/>
              </a:ext>
            </a:extLst>
          </p:cNvPr>
          <p:cNvGrpSpPr/>
          <p:nvPr/>
        </p:nvGrpSpPr>
        <p:grpSpPr>
          <a:xfrm>
            <a:off x="8644352" y="2012416"/>
            <a:ext cx="1087090" cy="1087090"/>
            <a:chOff x="9667859" y="3438175"/>
            <a:chExt cx="1087090" cy="1087090"/>
          </a:xfrm>
        </p:grpSpPr>
        <p:sp>
          <p:nvSpPr>
            <p:cNvPr id="99" name="Rounded Rectangle 48">
              <a:extLst>
                <a:ext uri="{FF2B5EF4-FFF2-40B4-BE49-F238E27FC236}">
                  <a16:creationId xmlns:a16="http://schemas.microsoft.com/office/drawing/2014/main" id="{30C02823-A5CC-4062-B874-8DE75C614E87}"/>
                </a:ext>
              </a:extLst>
            </p:cNvPr>
            <p:cNvSpPr/>
            <p:nvPr/>
          </p:nvSpPr>
          <p:spPr>
            <a:xfrm>
              <a:off x="9667859" y="3438175"/>
              <a:ext cx="1087090" cy="1087090"/>
            </a:xfrm>
            <a:prstGeom prst="roundRect">
              <a:avLst>
                <a:gd name="adj" fmla="val 8533"/>
              </a:avLst>
            </a:prstGeom>
            <a:solidFill>
              <a:srgbClr val="2D3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0" name="Picture 9">
              <a:extLst>
                <a:ext uri="{FF2B5EF4-FFF2-40B4-BE49-F238E27FC236}">
                  <a16:creationId xmlns:a16="http://schemas.microsoft.com/office/drawing/2014/main" id="{681A5E5D-71F4-45B5-BB50-E3590A9838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717246" y="3499014"/>
              <a:ext cx="988316" cy="98831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1" name="TextBox 100">
            <a:extLst>
              <a:ext uri="{FF2B5EF4-FFF2-40B4-BE49-F238E27FC236}">
                <a16:creationId xmlns:a16="http://schemas.microsoft.com/office/drawing/2014/main" id="{73DC6DDD-F23F-4B5F-922F-B9CDCDB6F586}"/>
              </a:ext>
            </a:extLst>
          </p:cNvPr>
          <p:cNvSpPr txBox="1"/>
          <p:nvPr/>
        </p:nvSpPr>
        <p:spPr>
          <a:xfrm>
            <a:off x="817101" y="5203871"/>
            <a:ext cx="873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2D3193"/>
                </a:solidFill>
                <a:latin typeface="Century Gothic" panose="020B0502020202020204" pitchFamily="34" charset="0"/>
                <a:ea typeface="Montserrat SemiBold" charset="0"/>
                <a:cs typeface="Arial" panose="020B0604020202020204" pitchFamily="34" charset="0"/>
              </a:rPr>
              <a:t>PERANTI</a:t>
            </a:r>
          </a:p>
          <a:p>
            <a:pPr algn="ctr"/>
            <a:r>
              <a:rPr lang="en-US" sz="1400" b="1" dirty="0">
                <a:solidFill>
                  <a:srgbClr val="2D3193"/>
                </a:solidFill>
                <a:latin typeface="Century Gothic" panose="020B0502020202020204" pitchFamily="34" charset="0"/>
                <a:ea typeface="Montserrat SemiBold" charset="0"/>
                <a:cs typeface="Arial" panose="020B0604020202020204" pitchFamily="34" charset="0"/>
              </a:rPr>
              <a:t>VAPE</a:t>
            </a:r>
            <a:endParaRPr lang="en-MY" sz="1400" b="1" dirty="0">
              <a:solidFill>
                <a:srgbClr val="2D3193"/>
              </a:solidFill>
              <a:latin typeface="Century Gothic" panose="020B0502020202020204" pitchFamily="34" charset="0"/>
              <a:ea typeface="Montserrat SemiBold" charset="0"/>
              <a:cs typeface="Arial" panose="020B0604020202020204" pitchFamily="34" charset="0"/>
            </a:endParaRPr>
          </a:p>
        </p:txBody>
      </p:sp>
      <p:sp>
        <p:nvSpPr>
          <p:cNvPr id="103" name="Rounded Rectangle 42">
            <a:extLst>
              <a:ext uri="{FF2B5EF4-FFF2-40B4-BE49-F238E27FC236}">
                <a16:creationId xmlns:a16="http://schemas.microsoft.com/office/drawing/2014/main" id="{61171370-47F6-4B78-B8D0-B13511081F34}"/>
              </a:ext>
            </a:extLst>
          </p:cNvPr>
          <p:cNvSpPr/>
          <p:nvPr/>
        </p:nvSpPr>
        <p:spPr>
          <a:xfrm>
            <a:off x="767408" y="4024394"/>
            <a:ext cx="1087090" cy="1087090"/>
          </a:xfrm>
          <a:prstGeom prst="roundRect">
            <a:avLst>
              <a:gd name="adj" fmla="val 8533"/>
            </a:avLst>
          </a:prstGeom>
          <a:solidFill>
            <a:srgbClr val="2D3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4" name="Picture 13">
            <a:extLst>
              <a:ext uri="{FF2B5EF4-FFF2-40B4-BE49-F238E27FC236}">
                <a16:creationId xmlns:a16="http://schemas.microsoft.com/office/drawing/2014/main" id="{4C25A8A5-47DD-4BAC-BFE7-B5EEFD89F7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1654" y="4052600"/>
            <a:ext cx="1038598" cy="103859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" name="TextBox 104">
            <a:extLst>
              <a:ext uri="{FF2B5EF4-FFF2-40B4-BE49-F238E27FC236}">
                <a16:creationId xmlns:a16="http://schemas.microsoft.com/office/drawing/2014/main" id="{CEDC9FE9-DD4F-4AA4-9CE2-D3B6541EF703}"/>
              </a:ext>
            </a:extLst>
          </p:cNvPr>
          <p:cNvSpPr txBox="1"/>
          <p:nvPr/>
        </p:nvSpPr>
        <p:spPr>
          <a:xfrm>
            <a:off x="8441026" y="5203871"/>
            <a:ext cx="14713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2D3193"/>
                </a:solidFill>
                <a:latin typeface="Century Gothic" panose="020B0502020202020204" pitchFamily="34" charset="0"/>
                <a:ea typeface="Montserrat SemiBold" charset="0"/>
                <a:cs typeface="Arial" panose="020B0604020202020204" pitchFamily="34" charset="0"/>
              </a:rPr>
              <a:t>ALAT GANTI KENDERAAN /</a:t>
            </a:r>
          </a:p>
          <a:p>
            <a:pPr algn="ctr"/>
            <a:r>
              <a:rPr lang="en-US" sz="1400" b="1" dirty="0">
                <a:solidFill>
                  <a:srgbClr val="2D3193"/>
                </a:solidFill>
                <a:latin typeface="Century Gothic" panose="020B0502020202020204" pitchFamily="34" charset="0"/>
                <a:ea typeface="Montserrat SemiBold" charset="0"/>
                <a:cs typeface="Arial" panose="020B0604020202020204" pitchFamily="34" charset="0"/>
              </a:rPr>
              <a:t>OIL FILTER / LUBRIKAN</a:t>
            </a:r>
            <a:endParaRPr lang="en-MY" sz="1400" b="1" dirty="0">
              <a:solidFill>
                <a:srgbClr val="2D3193"/>
              </a:solidFill>
              <a:latin typeface="Century Gothic" panose="020B0502020202020204" pitchFamily="34" charset="0"/>
              <a:ea typeface="Montserrat SemiBold" charset="0"/>
              <a:cs typeface="Arial" panose="020B0604020202020204" pitchFamily="34" charset="0"/>
            </a:endParaRPr>
          </a:p>
        </p:txBody>
      </p:sp>
      <p:sp>
        <p:nvSpPr>
          <p:cNvPr id="107" name="Rounded Rectangle 47">
            <a:extLst>
              <a:ext uri="{FF2B5EF4-FFF2-40B4-BE49-F238E27FC236}">
                <a16:creationId xmlns:a16="http://schemas.microsoft.com/office/drawing/2014/main" id="{56ACC57E-745F-49ED-BA16-68874B2D189E}"/>
              </a:ext>
            </a:extLst>
          </p:cNvPr>
          <p:cNvSpPr/>
          <p:nvPr/>
        </p:nvSpPr>
        <p:spPr>
          <a:xfrm>
            <a:off x="8673828" y="4024394"/>
            <a:ext cx="1087090" cy="1087090"/>
          </a:xfrm>
          <a:prstGeom prst="roundRect">
            <a:avLst>
              <a:gd name="adj" fmla="val 8533"/>
            </a:avLst>
          </a:prstGeom>
          <a:solidFill>
            <a:srgbClr val="2D3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8" name="Picture 4">
            <a:extLst>
              <a:ext uri="{FF2B5EF4-FFF2-40B4-BE49-F238E27FC236}">
                <a16:creationId xmlns:a16="http://schemas.microsoft.com/office/drawing/2014/main" id="{CA7A57BB-1877-4556-8C3A-0ED8EE92CC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75691" y="4126257"/>
            <a:ext cx="883364" cy="88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" name="TextBox 109">
            <a:extLst>
              <a:ext uri="{FF2B5EF4-FFF2-40B4-BE49-F238E27FC236}">
                <a16:creationId xmlns:a16="http://schemas.microsoft.com/office/drawing/2014/main" id="{14A1F22B-E22B-4B11-9B4D-ACD7AE1E1FC6}"/>
              </a:ext>
            </a:extLst>
          </p:cNvPr>
          <p:cNvSpPr txBox="1"/>
          <p:nvPr/>
        </p:nvSpPr>
        <p:spPr>
          <a:xfrm>
            <a:off x="4083807" y="3465557"/>
            <a:ext cx="19295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98D6"/>
                </a:solidFill>
                <a:latin typeface="Century Gothic" panose="020B0502020202020204" pitchFamily="34" charset="0"/>
                <a:ea typeface="Montserrat SemiBold" charset="0"/>
                <a:cs typeface="Arial" panose="020B0604020202020204" pitchFamily="34" charset="0"/>
              </a:rPr>
              <a:t>ALAT MAINAN</a:t>
            </a:r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90C85D59-C551-465C-855A-F1A184869BB5}"/>
              </a:ext>
            </a:extLst>
          </p:cNvPr>
          <p:cNvGrpSpPr/>
          <p:nvPr/>
        </p:nvGrpSpPr>
        <p:grpSpPr>
          <a:xfrm>
            <a:off x="4169364" y="1579660"/>
            <a:ext cx="1758445" cy="1758447"/>
            <a:chOff x="9717246" y="1624109"/>
            <a:chExt cx="1087090" cy="1087090"/>
          </a:xfrm>
        </p:grpSpPr>
        <p:sp>
          <p:nvSpPr>
            <p:cNvPr id="112" name="Rounded Rectangle 40">
              <a:extLst>
                <a:ext uri="{FF2B5EF4-FFF2-40B4-BE49-F238E27FC236}">
                  <a16:creationId xmlns:a16="http://schemas.microsoft.com/office/drawing/2014/main" id="{015560B0-551C-4726-8507-435946686B05}"/>
                </a:ext>
              </a:extLst>
            </p:cNvPr>
            <p:cNvSpPr/>
            <p:nvPr/>
          </p:nvSpPr>
          <p:spPr>
            <a:xfrm>
              <a:off x="9717246" y="1624109"/>
              <a:ext cx="1087090" cy="1087090"/>
            </a:xfrm>
            <a:prstGeom prst="roundRect">
              <a:avLst>
                <a:gd name="adj" fmla="val 8533"/>
              </a:avLst>
            </a:prstGeom>
            <a:solidFill>
              <a:srgbClr val="0098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3" name="Picture 6">
              <a:extLst>
                <a:ext uri="{FF2B5EF4-FFF2-40B4-BE49-F238E27FC236}">
                  <a16:creationId xmlns:a16="http://schemas.microsoft.com/office/drawing/2014/main" id="{81277604-FF63-4CF5-9B55-9640CAC108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819109" y="1725972"/>
              <a:ext cx="883364" cy="8833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4" name="TextBox 113">
            <a:extLst>
              <a:ext uri="{FF2B5EF4-FFF2-40B4-BE49-F238E27FC236}">
                <a16:creationId xmlns:a16="http://schemas.microsoft.com/office/drawing/2014/main" id="{9B77DB68-B0AE-45B5-B926-AE0F0E1033B4}"/>
              </a:ext>
            </a:extLst>
          </p:cNvPr>
          <p:cNvSpPr txBox="1"/>
          <p:nvPr/>
        </p:nvSpPr>
        <p:spPr>
          <a:xfrm>
            <a:off x="5397154" y="5203871"/>
            <a:ext cx="1346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2D3193"/>
                </a:solidFill>
                <a:latin typeface="Century Gothic" panose="020B0502020202020204" pitchFamily="34" charset="0"/>
                <a:ea typeface="Montserrat SemiBold" charset="0"/>
                <a:cs typeface="Arial" panose="020B0604020202020204" pitchFamily="34" charset="0"/>
              </a:rPr>
              <a:t>PERUBATAN</a:t>
            </a:r>
            <a:endParaRPr lang="en-MY" sz="1400" b="1" dirty="0">
              <a:solidFill>
                <a:srgbClr val="2D3193"/>
              </a:solidFill>
              <a:latin typeface="Century Gothic" panose="020B0502020202020204" pitchFamily="34" charset="0"/>
              <a:ea typeface="Montserrat SemiBold" charset="0"/>
              <a:cs typeface="Arial" panose="020B0604020202020204" pitchFamily="34" charset="0"/>
            </a:endParaRPr>
          </a:p>
        </p:txBody>
      </p:sp>
      <p:sp>
        <p:nvSpPr>
          <p:cNvPr id="116" name="Rounded Rectangle 44">
            <a:extLst>
              <a:ext uri="{FF2B5EF4-FFF2-40B4-BE49-F238E27FC236}">
                <a16:creationId xmlns:a16="http://schemas.microsoft.com/office/drawing/2014/main" id="{02E94E0B-462D-49E5-8553-7A1AAA4E1E5A}"/>
              </a:ext>
            </a:extLst>
          </p:cNvPr>
          <p:cNvSpPr/>
          <p:nvPr/>
        </p:nvSpPr>
        <p:spPr>
          <a:xfrm>
            <a:off x="5511260" y="4024394"/>
            <a:ext cx="1087090" cy="1087090"/>
          </a:xfrm>
          <a:prstGeom prst="roundRect">
            <a:avLst>
              <a:gd name="adj" fmla="val 8533"/>
            </a:avLst>
          </a:prstGeom>
          <a:solidFill>
            <a:srgbClr val="2D3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ABE34A79-ECEE-45B5-BBB7-086B612B1641}"/>
              </a:ext>
            </a:extLst>
          </p:cNvPr>
          <p:cNvSpPr txBox="1"/>
          <p:nvPr/>
        </p:nvSpPr>
        <p:spPr>
          <a:xfrm>
            <a:off x="6960096" y="5203871"/>
            <a:ext cx="1360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2D3193"/>
                </a:solidFill>
                <a:latin typeface="Century Gothic" panose="020B0502020202020204" pitchFamily="34" charset="0"/>
                <a:ea typeface="Montserrat SemiBold" charset="0"/>
                <a:cs typeface="Arial" panose="020B0604020202020204" pitchFamily="34" charset="0"/>
              </a:rPr>
              <a:t>BATERI SEKUNDER</a:t>
            </a:r>
          </a:p>
        </p:txBody>
      </p:sp>
      <p:sp>
        <p:nvSpPr>
          <p:cNvPr id="120" name="Rounded Rectangle 45">
            <a:extLst>
              <a:ext uri="{FF2B5EF4-FFF2-40B4-BE49-F238E27FC236}">
                <a16:creationId xmlns:a16="http://schemas.microsoft.com/office/drawing/2014/main" id="{88990C94-2649-4C4C-BF05-3FF7AEA8D3B6}"/>
              </a:ext>
            </a:extLst>
          </p:cNvPr>
          <p:cNvSpPr/>
          <p:nvPr/>
        </p:nvSpPr>
        <p:spPr>
          <a:xfrm>
            <a:off x="7092544" y="4024394"/>
            <a:ext cx="1087090" cy="1087090"/>
          </a:xfrm>
          <a:prstGeom prst="roundRect">
            <a:avLst>
              <a:gd name="adj" fmla="val 8533"/>
            </a:avLst>
          </a:prstGeom>
          <a:solidFill>
            <a:srgbClr val="2D3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1" name="Picture 13">
            <a:extLst>
              <a:ext uri="{FF2B5EF4-FFF2-40B4-BE49-F238E27FC236}">
                <a16:creationId xmlns:a16="http://schemas.microsoft.com/office/drawing/2014/main" id="{E090D8B5-A7FF-4F91-8785-C788DB1CDA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94407" y="4126257"/>
            <a:ext cx="883364" cy="88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" name="TextBox 121">
            <a:extLst>
              <a:ext uri="{FF2B5EF4-FFF2-40B4-BE49-F238E27FC236}">
                <a16:creationId xmlns:a16="http://schemas.microsoft.com/office/drawing/2014/main" id="{5FD9506D-9F6E-428F-AAE7-479CC2E96795}"/>
              </a:ext>
            </a:extLst>
          </p:cNvPr>
          <p:cNvSpPr txBox="1"/>
          <p:nvPr/>
        </p:nvSpPr>
        <p:spPr>
          <a:xfrm>
            <a:off x="3845445" y="5203871"/>
            <a:ext cx="12763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2D3193"/>
                </a:solidFill>
                <a:latin typeface="Century Gothic" panose="020B0502020202020204" pitchFamily="34" charset="0"/>
                <a:ea typeface="Montserrat SemiBold" charset="0"/>
                <a:cs typeface="Arial" panose="020B0604020202020204" pitchFamily="34" charset="0"/>
              </a:rPr>
              <a:t>POWERBANK</a:t>
            </a:r>
            <a:endParaRPr lang="en-MY" sz="1400" b="1" dirty="0">
              <a:solidFill>
                <a:srgbClr val="2D3193"/>
              </a:solidFill>
              <a:latin typeface="Century Gothic" panose="020B0502020202020204" pitchFamily="34" charset="0"/>
              <a:ea typeface="Montserrat SemiBold" charset="0"/>
              <a:cs typeface="Arial" panose="020B0604020202020204" pitchFamily="34" charset="0"/>
            </a:endParaRPr>
          </a:p>
        </p:txBody>
      </p:sp>
      <p:sp>
        <p:nvSpPr>
          <p:cNvPr id="124" name="Rounded Rectangle 30">
            <a:extLst>
              <a:ext uri="{FF2B5EF4-FFF2-40B4-BE49-F238E27FC236}">
                <a16:creationId xmlns:a16="http://schemas.microsoft.com/office/drawing/2014/main" id="{35CAB746-863E-4941-B7FE-3DCBE149ECF6}"/>
              </a:ext>
            </a:extLst>
          </p:cNvPr>
          <p:cNvSpPr/>
          <p:nvPr/>
        </p:nvSpPr>
        <p:spPr>
          <a:xfrm>
            <a:off x="3929976" y="4024394"/>
            <a:ext cx="1087090" cy="1087090"/>
          </a:xfrm>
          <a:prstGeom prst="roundRect">
            <a:avLst>
              <a:gd name="adj" fmla="val 8533"/>
            </a:avLst>
          </a:prstGeom>
          <a:solidFill>
            <a:srgbClr val="2D3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5" name="Picture 9" descr="C:\Users\Wilfred\Documents\Ben\ppt\powerbank.png">
            <a:extLst>
              <a:ext uri="{FF2B5EF4-FFF2-40B4-BE49-F238E27FC236}">
                <a16:creationId xmlns:a16="http://schemas.microsoft.com/office/drawing/2014/main" id="{D423928D-F30A-484F-97F6-C9704F1CBD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saturation sat="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015" y="4099433"/>
            <a:ext cx="937012" cy="93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" name="Rounded Rectangle 40">
            <a:extLst>
              <a:ext uri="{FF2B5EF4-FFF2-40B4-BE49-F238E27FC236}">
                <a16:creationId xmlns:a16="http://schemas.microsoft.com/office/drawing/2014/main" id="{C4BF4D67-66B5-414F-8568-B47A99E5D020}"/>
              </a:ext>
            </a:extLst>
          </p:cNvPr>
          <p:cNvSpPr/>
          <p:nvPr/>
        </p:nvSpPr>
        <p:spPr>
          <a:xfrm>
            <a:off x="6289296" y="1599941"/>
            <a:ext cx="1758444" cy="1758444"/>
          </a:xfrm>
          <a:prstGeom prst="roundRect">
            <a:avLst>
              <a:gd name="adj" fmla="val 8533"/>
            </a:avLst>
          </a:prstGeom>
          <a:solidFill>
            <a:srgbClr val="009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8" name="Picture 127">
            <a:extLst>
              <a:ext uri="{FF2B5EF4-FFF2-40B4-BE49-F238E27FC236}">
                <a16:creationId xmlns:a16="http://schemas.microsoft.com/office/drawing/2014/main" id="{329EAE7F-DFA0-4AF2-ABC7-5916643E5F09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390" y="1816834"/>
            <a:ext cx="1284255" cy="1284256"/>
          </a:xfrm>
          <a:prstGeom prst="rect">
            <a:avLst/>
          </a:prstGeom>
        </p:spPr>
      </p:pic>
      <p:sp>
        <p:nvSpPr>
          <p:cNvPr id="129" name="TextBox 128">
            <a:extLst>
              <a:ext uri="{FF2B5EF4-FFF2-40B4-BE49-F238E27FC236}">
                <a16:creationId xmlns:a16="http://schemas.microsoft.com/office/drawing/2014/main" id="{4C23D416-7B86-4825-B9C0-AE2D8113492B}"/>
              </a:ext>
            </a:extLst>
          </p:cNvPr>
          <p:cNvSpPr txBox="1"/>
          <p:nvPr/>
        </p:nvSpPr>
        <p:spPr>
          <a:xfrm>
            <a:off x="6289296" y="3466310"/>
            <a:ext cx="17584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98D6"/>
                </a:solidFill>
                <a:latin typeface="Century Gothic" panose="020B0502020202020204" pitchFamily="34" charset="0"/>
                <a:ea typeface="Montserrat SemiBold" charset="0"/>
                <a:cs typeface="Arial" panose="020B0604020202020204" pitchFamily="34" charset="0"/>
              </a:rPr>
              <a:t>L.E.D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AD15A39-33AA-4241-AE29-D9EDAF94F4ED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999" y="4243939"/>
            <a:ext cx="648002" cy="648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40701E9-95F0-4929-BECB-71E25F35909C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2655" y="3844283"/>
            <a:ext cx="1412007" cy="141200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3930844" y="1655366"/>
            <a:ext cx="4330313" cy="1440160"/>
          </a:xfrm>
          <a:prstGeom prst="roundRect">
            <a:avLst>
              <a:gd name="adj" fmla="val 6733"/>
            </a:avLst>
          </a:prstGeom>
          <a:solidFill>
            <a:srgbClr val="2D3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4"/>
            <a:r>
              <a:rPr lang="en-US" sz="1600" dirty="0">
                <a:latin typeface="Montserrat" charset="0"/>
                <a:ea typeface="Montserrat" charset="0"/>
                <a:cs typeface="Montserrat" charset="0"/>
              </a:rPr>
              <a:t>BAYARAN PELEKAT NFC SETIAP PRODUK</a:t>
            </a:r>
          </a:p>
          <a:p>
            <a:pPr lvl="4"/>
            <a:r>
              <a:rPr lang="en-US" sz="2400" dirty="0">
                <a:latin typeface="Montserrat" charset="0"/>
                <a:ea typeface="Montserrat" charset="0"/>
                <a:cs typeface="Montserrat" charset="0"/>
              </a:rPr>
              <a:t>RM1.00</a:t>
            </a:r>
          </a:p>
        </p:txBody>
      </p:sp>
      <p:sp>
        <p:nvSpPr>
          <p:cNvPr id="5" name="Rectangle 4"/>
          <p:cNvSpPr/>
          <p:nvPr/>
        </p:nvSpPr>
        <p:spPr>
          <a:xfrm>
            <a:off x="6097646" y="3105052"/>
            <a:ext cx="45719" cy="84970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32" name="Rectangle 31"/>
          <p:cNvSpPr/>
          <p:nvPr/>
        </p:nvSpPr>
        <p:spPr>
          <a:xfrm>
            <a:off x="8960352" y="3582541"/>
            <a:ext cx="45719" cy="37221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33" name="Rectangle 32"/>
          <p:cNvSpPr/>
          <p:nvPr/>
        </p:nvSpPr>
        <p:spPr>
          <a:xfrm>
            <a:off x="3162039" y="3582542"/>
            <a:ext cx="45719" cy="37221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7" name="Rectangle 6"/>
          <p:cNvSpPr/>
          <p:nvPr/>
        </p:nvSpPr>
        <p:spPr>
          <a:xfrm>
            <a:off x="3184898" y="3582542"/>
            <a:ext cx="5798313" cy="4571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sz="200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KOS SISTEM MYORI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691377" y="3945235"/>
            <a:ext cx="2519424" cy="1274440"/>
          </a:xfrm>
          <a:prstGeom prst="roundRect">
            <a:avLst/>
          </a:prstGeom>
          <a:solidFill>
            <a:srgbClr val="00A7CE"/>
          </a:solidFill>
          <a:ln>
            <a:solidFill>
              <a:srgbClr val="00A7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/>
            <a:r>
              <a:rPr lang="en-US" sz="1400" dirty="0">
                <a:latin typeface="Montserrat" charset="0"/>
                <a:ea typeface="Montserrat" charset="0"/>
                <a:cs typeface="Montserrat" charset="0"/>
              </a:rPr>
              <a:t>KOS PENGURUSAN MYORI </a:t>
            </a:r>
          </a:p>
          <a:p>
            <a:pPr lvl="2"/>
            <a:r>
              <a:rPr lang="en-US" sz="2000" dirty="0">
                <a:latin typeface="Montserrat" charset="0"/>
                <a:ea typeface="Montserrat" charset="0"/>
                <a:cs typeface="Montserrat" charset="0"/>
              </a:rPr>
              <a:t>RM0.08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831134" y="3954760"/>
            <a:ext cx="2498737" cy="1274440"/>
          </a:xfrm>
          <a:prstGeom prst="roundRect">
            <a:avLst/>
          </a:prstGeom>
          <a:solidFill>
            <a:srgbClr val="00A7CE"/>
          </a:solidFill>
          <a:ln>
            <a:solidFill>
              <a:srgbClr val="00A7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/>
            <a:r>
              <a:rPr lang="en-US" sz="1400" dirty="0">
                <a:latin typeface="Montserrat" charset="0"/>
                <a:ea typeface="Montserrat" charset="0"/>
                <a:cs typeface="Montserrat" charset="0"/>
              </a:rPr>
              <a:t>KOS </a:t>
            </a:r>
          </a:p>
          <a:p>
            <a:pPr lvl="2"/>
            <a:r>
              <a:rPr lang="en-US" sz="1400" dirty="0">
                <a:latin typeface="Montserrat" charset="0"/>
                <a:ea typeface="Montserrat" charset="0"/>
                <a:cs typeface="Montserrat" charset="0"/>
              </a:rPr>
              <a:t>PELEKAT</a:t>
            </a:r>
          </a:p>
          <a:p>
            <a:pPr lvl="2"/>
            <a:r>
              <a:rPr lang="en-US" sz="1400" dirty="0">
                <a:latin typeface="Montserrat" charset="0"/>
                <a:ea typeface="Montserrat" charset="0"/>
                <a:cs typeface="Montserrat" charset="0"/>
              </a:rPr>
              <a:t>NFC</a:t>
            </a:r>
          </a:p>
          <a:p>
            <a:pPr lvl="2"/>
            <a:r>
              <a:rPr lang="en-US" sz="2000" dirty="0">
                <a:latin typeface="Montserrat" charset="0"/>
                <a:ea typeface="Montserrat" charset="0"/>
                <a:cs typeface="Montserrat" charset="0"/>
              </a:rPr>
              <a:t>RM0.12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1991545" y="3954760"/>
            <a:ext cx="2498737" cy="1274440"/>
          </a:xfrm>
          <a:prstGeom prst="roundRect">
            <a:avLst/>
          </a:prstGeom>
          <a:solidFill>
            <a:srgbClr val="00A7CE"/>
          </a:solidFill>
          <a:ln>
            <a:solidFill>
              <a:srgbClr val="00A7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/>
            <a:r>
              <a:rPr lang="en-US" sz="1400" dirty="0">
                <a:latin typeface="Montserrat" charset="0"/>
                <a:ea typeface="Montserrat" charset="0"/>
                <a:cs typeface="Montserrat" charset="0"/>
              </a:rPr>
              <a:t>HASIL KERAJAAN </a:t>
            </a:r>
          </a:p>
          <a:p>
            <a:pPr lvl="2"/>
            <a:r>
              <a:rPr lang="en-US" sz="2000" dirty="0">
                <a:latin typeface="Montserrat" charset="0"/>
                <a:ea typeface="Montserrat" charset="0"/>
                <a:cs typeface="Montserrat" charset="0"/>
              </a:rPr>
              <a:t>RM0.80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7" y="4300940"/>
            <a:ext cx="586775" cy="582080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5063709" y="4300017"/>
            <a:ext cx="586776" cy="586776"/>
            <a:chOff x="2485600" y="4475419"/>
            <a:chExt cx="510934" cy="510934"/>
          </a:xfrm>
        </p:grpSpPr>
        <p:sp>
          <p:nvSpPr>
            <p:cNvPr id="22" name="Rounded Rectangle 21"/>
            <p:cNvSpPr/>
            <p:nvPr/>
          </p:nvSpPr>
          <p:spPr>
            <a:xfrm>
              <a:off x="2485600" y="4475419"/>
              <a:ext cx="510934" cy="510934"/>
            </a:xfrm>
            <a:prstGeom prst="roundRect">
              <a:avLst>
                <a:gd name="adj" fmla="val 9779"/>
              </a:avLst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000" b="18755"/>
            <a:stretch/>
          </p:blipFill>
          <p:spPr>
            <a:xfrm>
              <a:off x="2508612" y="4588523"/>
              <a:ext cx="464911" cy="284726"/>
            </a:xfrm>
            <a:prstGeom prst="rect">
              <a:avLst/>
            </a:prstGeom>
            <a:effectLst/>
          </p:spPr>
        </p:pic>
      </p:grp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324" y="1679624"/>
            <a:ext cx="1601077" cy="1601077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7911683" y="4149080"/>
            <a:ext cx="776605" cy="806748"/>
            <a:chOff x="8529319" y="932419"/>
            <a:chExt cx="2232247" cy="2232248"/>
          </a:xfrm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4" name="Rounded Rectangle 23"/>
            <p:cNvSpPr/>
            <p:nvPr/>
          </p:nvSpPr>
          <p:spPr>
            <a:xfrm>
              <a:off x="8529319" y="932419"/>
              <a:ext cx="2232247" cy="2232248"/>
            </a:xfrm>
            <a:prstGeom prst="roundRect">
              <a:avLst>
                <a:gd name="adj" fmla="val 9779"/>
              </a:avLst>
            </a:prstGeom>
            <a:gradFill flip="none" rotWithShape="1">
              <a:gsLst>
                <a:gs pos="100000">
                  <a:srgbClr val="107BB3"/>
                </a:gs>
                <a:gs pos="71000">
                  <a:srgbClr val="3ABDE9"/>
                </a:gs>
                <a:gs pos="5000">
                  <a:srgbClr val="60E5F9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5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000" b="18755"/>
            <a:stretch/>
          </p:blipFill>
          <p:spPr>
            <a:xfrm>
              <a:off x="8629856" y="1426565"/>
              <a:ext cx="2031176" cy="1243956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960425"/>
              </p:ext>
            </p:extLst>
          </p:nvPr>
        </p:nvGraphicFramePr>
        <p:xfrm>
          <a:off x="2047685" y="3717032"/>
          <a:ext cx="8100112" cy="22250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0611">
                  <a:extLst>
                    <a:ext uri="{9D8B030D-6E8A-4147-A177-3AD203B41FA5}">
                      <a16:colId xmlns:a16="http://schemas.microsoft.com/office/drawing/2014/main" val="999003775"/>
                    </a:ext>
                  </a:extLst>
                </a:gridCol>
                <a:gridCol w="3831551">
                  <a:extLst>
                    <a:ext uri="{9D8B030D-6E8A-4147-A177-3AD203B41FA5}">
                      <a16:colId xmlns:a16="http://schemas.microsoft.com/office/drawing/2014/main" val="3462106694"/>
                    </a:ext>
                  </a:extLst>
                </a:gridCol>
                <a:gridCol w="1918018">
                  <a:extLst>
                    <a:ext uri="{9D8B030D-6E8A-4147-A177-3AD203B41FA5}">
                      <a16:colId xmlns:a16="http://schemas.microsoft.com/office/drawing/2014/main" val="213056920"/>
                    </a:ext>
                  </a:extLst>
                </a:gridCol>
                <a:gridCol w="1779932">
                  <a:extLst>
                    <a:ext uri="{9D8B030D-6E8A-4147-A177-3AD203B41FA5}">
                      <a16:colId xmlns:a16="http://schemas.microsoft.com/office/drawing/2014/main" val="18868115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SG" sz="1500" b="0" i="0" dirty="0">
                          <a:latin typeface="Montserrat Medium" charset="0"/>
                          <a:ea typeface="Montserrat Medium" charset="0"/>
                          <a:cs typeface="Montserrat Medium" charset="0"/>
                        </a:rPr>
                        <a:t>NO.</a:t>
                      </a:r>
                    </a:p>
                  </a:txBody>
                  <a:tcPr anchor="ctr">
                    <a:lnL w="9525" cap="flat" cmpd="sng" algn="ctr">
                      <a:solidFill>
                        <a:srgbClr val="2D31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31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319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G" sz="1500" b="0" i="0" dirty="0">
                          <a:latin typeface="Montserrat Medium" charset="0"/>
                          <a:ea typeface="Montserrat Medium" charset="0"/>
                          <a:cs typeface="Montserrat Medium" charset="0"/>
                        </a:rPr>
                        <a:t>BUTIRAN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31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3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1500" b="0" i="0" dirty="0">
                          <a:latin typeface="Montserrat Medium" charset="0"/>
                          <a:ea typeface="Montserrat Medium" charset="0"/>
                          <a:cs typeface="Montserrat Medium" charset="0"/>
                        </a:rPr>
                        <a:t>UNIT / PELEKAT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31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3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1500" b="0" i="0" dirty="0">
                          <a:latin typeface="Montserrat Medium" charset="0"/>
                          <a:ea typeface="Montserrat Medium" charset="0"/>
                          <a:cs typeface="Montserrat Medium" charset="0"/>
                        </a:rPr>
                        <a:t>JUMLAH (RM)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D31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31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31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293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SG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err="1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Jumlah</a:t>
                      </a:r>
                      <a:r>
                        <a:rPr lang="en-US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n-US" sz="1400" b="0" dirty="0" err="1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Pelekat</a:t>
                      </a:r>
                      <a:r>
                        <a:rPr lang="en-US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 NFC </a:t>
                      </a:r>
                      <a:r>
                        <a:rPr lang="en-US" sz="1400" b="0" dirty="0" err="1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dikeluarkan</a:t>
                      </a:r>
                      <a:endParaRPr lang="en-SG" sz="1400" b="0" dirty="0"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1,000,000 </a:t>
                      </a:r>
                      <a:r>
                        <a:rPr lang="en-US" sz="1400" b="0" dirty="0" err="1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pelekat</a:t>
                      </a:r>
                      <a:endParaRPr lang="en-SG" sz="1400" b="0" dirty="0"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SG" sz="1400" b="0" dirty="0"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6602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SG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err="1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Bayaran</a:t>
                      </a:r>
                      <a:r>
                        <a:rPr lang="en-US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n-US" sz="1400" b="0" dirty="0" err="1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oleh</a:t>
                      </a:r>
                      <a:r>
                        <a:rPr lang="en-US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n-US" sz="1400" b="0" dirty="0" err="1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pengilang</a:t>
                      </a:r>
                      <a:r>
                        <a:rPr lang="en-US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/</a:t>
                      </a:r>
                      <a:r>
                        <a:rPr lang="en-US" sz="1400" b="0" dirty="0" err="1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pengeluar</a:t>
                      </a:r>
                      <a:endParaRPr lang="en-SG" sz="1400" b="0" dirty="0"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RM1.00/</a:t>
                      </a:r>
                      <a:r>
                        <a:rPr lang="en-US" sz="1400" b="0" dirty="0" err="1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pelekat</a:t>
                      </a:r>
                      <a:endParaRPr lang="en-SG" sz="1400" b="0" dirty="0"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1,000,000</a:t>
                      </a:r>
                      <a:endParaRPr lang="en-US" sz="1400" b="0" dirty="0">
                        <a:solidFill>
                          <a:schemeClr val="accent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5644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SG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3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err="1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Kutipan</a:t>
                      </a:r>
                      <a:r>
                        <a:rPr lang="en-US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n-US" sz="1400" b="0" dirty="0" err="1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Bersih</a:t>
                      </a:r>
                      <a:r>
                        <a:rPr lang="en-US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 Kerajaan</a:t>
                      </a:r>
                      <a:endParaRPr lang="en-SG" sz="1400" b="0" dirty="0"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RM0.80/</a:t>
                      </a:r>
                      <a:r>
                        <a:rPr lang="en-US" sz="1400" b="0" dirty="0" err="1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pelekat</a:t>
                      </a:r>
                      <a:endParaRPr lang="en-SG" sz="1400" b="0" dirty="0"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800,000</a:t>
                      </a:r>
                      <a:endParaRPr lang="en-SG" sz="1400" b="0" dirty="0"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26829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SG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4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Kos </a:t>
                      </a:r>
                      <a:r>
                        <a:rPr lang="en-US" sz="1400" b="0" dirty="0" err="1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Pelekat</a:t>
                      </a:r>
                      <a:r>
                        <a:rPr lang="en-US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 NFC</a:t>
                      </a:r>
                      <a:endParaRPr lang="en-SG" sz="1400" b="0" dirty="0"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RM0.12/</a:t>
                      </a:r>
                      <a:r>
                        <a:rPr lang="en-US" sz="1400" b="0" dirty="0" err="1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pelekat</a:t>
                      </a:r>
                      <a:endParaRPr lang="en-SG" sz="1400" b="0" dirty="0"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120,000</a:t>
                      </a:r>
                      <a:endParaRPr lang="en-SG" sz="1400" b="0" dirty="0"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5430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SG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5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Kos </a:t>
                      </a:r>
                      <a:r>
                        <a:rPr lang="en-US" sz="1400" b="0" dirty="0" err="1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Pengurusan</a:t>
                      </a:r>
                      <a:r>
                        <a:rPr lang="en-US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 MY</a:t>
                      </a:r>
                      <a:r>
                        <a:rPr lang="en-US" sz="1400" b="0" baseline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ORI SERVICES SB</a:t>
                      </a:r>
                      <a:endParaRPr lang="en-SG" sz="1400" b="0" dirty="0"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RM0.08/</a:t>
                      </a:r>
                      <a:r>
                        <a:rPr lang="en-US" sz="1400" b="0" dirty="0" err="1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pelekat</a:t>
                      </a:r>
                      <a:endParaRPr lang="en-SG" sz="1400" b="0" dirty="0"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80,000</a:t>
                      </a:r>
                      <a:endParaRPr lang="en-SG" sz="1400" b="0" dirty="0"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7614867"/>
                  </a:ext>
                </a:extLst>
              </a:tr>
            </a:tbl>
          </a:graphicData>
        </a:graphic>
      </p:graphicFrame>
      <p:sp>
        <p:nvSpPr>
          <p:cNvPr id="7" name="Right Arrow 6"/>
          <p:cNvSpPr/>
          <p:nvPr/>
        </p:nvSpPr>
        <p:spPr>
          <a:xfrm>
            <a:off x="1984684" y="2134326"/>
            <a:ext cx="8226117" cy="576064"/>
          </a:xfrm>
          <a:prstGeom prst="rightArrow">
            <a:avLst>
              <a:gd name="adj1" fmla="val 50000"/>
              <a:gd name="adj2" fmla="val 7810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135560" y="1412776"/>
            <a:ext cx="1728192" cy="1940160"/>
          </a:xfrm>
          <a:prstGeom prst="roundRect">
            <a:avLst>
              <a:gd name="adj" fmla="val 6589"/>
            </a:avLst>
          </a:prstGeom>
          <a:solidFill>
            <a:srgbClr val="00A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Century Gothic" charset="0"/>
                <a:ea typeface="Century Gothic" charset="0"/>
                <a:cs typeface="Century Gothic" charset="0"/>
              </a:rPr>
              <a:t>MYORI </a:t>
            </a:r>
            <a:r>
              <a:rPr lang="en-US" sz="1400" dirty="0" err="1">
                <a:latin typeface="Century Gothic" charset="0"/>
                <a:ea typeface="Century Gothic" charset="0"/>
                <a:cs typeface="Century Gothic" charset="0"/>
              </a:rPr>
              <a:t>membekalkan</a:t>
            </a:r>
            <a:r>
              <a:rPr lang="en-US" sz="1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1400" dirty="0" err="1">
                <a:latin typeface="Century Gothic" charset="0"/>
                <a:ea typeface="Century Gothic" charset="0"/>
                <a:cs typeface="Century Gothic" charset="0"/>
              </a:rPr>
              <a:t>pelekat</a:t>
            </a:r>
            <a:r>
              <a:rPr lang="en-US" sz="1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1400" dirty="0" err="1">
                <a:latin typeface="Century Gothic" charset="0"/>
                <a:ea typeface="Century Gothic" charset="0"/>
                <a:cs typeface="Century Gothic" charset="0"/>
              </a:rPr>
              <a:t>kepada</a:t>
            </a:r>
            <a:r>
              <a:rPr lang="en-US" sz="1400" dirty="0">
                <a:latin typeface="Century Gothic" charset="0"/>
                <a:ea typeface="Century Gothic" charset="0"/>
                <a:cs typeface="Century Gothic" charset="0"/>
              </a:rPr>
              <a:t> KPDNKK </a:t>
            </a:r>
            <a:r>
              <a:rPr lang="en-US" sz="1400" dirty="0" err="1">
                <a:latin typeface="Century Gothic" charset="0"/>
                <a:ea typeface="Century Gothic" charset="0"/>
                <a:cs typeface="Century Gothic" charset="0"/>
              </a:rPr>
              <a:t>dan</a:t>
            </a:r>
            <a:r>
              <a:rPr lang="en-US" sz="1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1400" dirty="0" err="1">
                <a:latin typeface="Century Gothic" charset="0"/>
                <a:ea typeface="Century Gothic" charset="0"/>
                <a:cs typeface="Century Gothic" charset="0"/>
              </a:rPr>
              <a:t>bayaran</a:t>
            </a:r>
            <a:r>
              <a:rPr lang="en-US" sz="1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1400" dirty="0" err="1">
                <a:latin typeface="Century Gothic" charset="0"/>
                <a:ea typeface="Century Gothic" charset="0"/>
                <a:cs typeface="Century Gothic" charset="0"/>
              </a:rPr>
              <a:t>dibuat</a:t>
            </a:r>
            <a:r>
              <a:rPr lang="en-US" sz="1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1400" dirty="0" err="1">
                <a:latin typeface="Century Gothic" charset="0"/>
                <a:ea typeface="Century Gothic" charset="0"/>
                <a:cs typeface="Century Gothic" charset="0"/>
              </a:rPr>
              <a:t>selepas</a:t>
            </a:r>
            <a:r>
              <a:rPr lang="en-US" sz="1400" dirty="0">
                <a:latin typeface="Century Gothic" charset="0"/>
                <a:ea typeface="Century Gothic" charset="0"/>
                <a:cs typeface="Century Gothic" charset="0"/>
              </a:rPr>
              <a:t> 10,000 </a:t>
            </a:r>
            <a:r>
              <a:rPr lang="en-US" sz="1400" dirty="0" err="1">
                <a:latin typeface="Century Gothic" charset="0"/>
                <a:ea typeface="Century Gothic" charset="0"/>
                <a:cs typeface="Century Gothic" charset="0"/>
              </a:rPr>
              <a:t>pelekat</a:t>
            </a:r>
            <a:r>
              <a:rPr lang="en-US" sz="1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1400" dirty="0" err="1">
                <a:latin typeface="Century Gothic" charset="0"/>
                <a:ea typeface="Century Gothic" charset="0"/>
                <a:cs typeface="Century Gothic" charset="0"/>
              </a:rPr>
              <a:t>dijual</a:t>
            </a:r>
            <a:endParaRPr lang="en-MY" sz="1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4007768" y="1425377"/>
            <a:ext cx="1728192" cy="1940160"/>
          </a:xfrm>
          <a:prstGeom prst="roundRect">
            <a:avLst>
              <a:gd name="adj" fmla="val 4706"/>
            </a:avLst>
          </a:prstGeom>
          <a:solidFill>
            <a:srgbClr val="2D3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KPDNKK </a:t>
            </a:r>
            <a:r>
              <a:rPr lang="en-US" sz="14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mengenakan</a:t>
            </a:r>
            <a:r>
              <a:rPr lang="en-US" sz="1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caj</a:t>
            </a:r>
            <a:r>
              <a:rPr lang="en-US" sz="1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RM1.00 </a:t>
            </a:r>
            <a:r>
              <a:rPr lang="en-US" sz="14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untuk</a:t>
            </a:r>
            <a:r>
              <a:rPr lang="en-US" sz="1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setiap</a:t>
            </a:r>
            <a:r>
              <a:rPr lang="en-US" sz="1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pelekat</a:t>
            </a:r>
            <a:r>
              <a:rPr lang="en-US" sz="1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dari</a:t>
            </a:r>
            <a:r>
              <a:rPr lang="en-US" sz="1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pengimpot</a:t>
            </a:r>
            <a:r>
              <a:rPr lang="en-US" sz="1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/ </a:t>
            </a:r>
            <a:r>
              <a:rPr lang="en-US" sz="14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pengilang</a:t>
            </a:r>
            <a:endParaRPr lang="en-US" sz="1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879976" y="1437978"/>
            <a:ext cx="1728192" cy="1940160"/>
          </a:xfrm>
          <a:prstGeom prst="roundRect">
            <a:avLst>
              <a:gd name="adj" fmla="val 4644"/>
            </a:avLst>
          </a:prstGeom>
          <a:solidFill>
            <a:srgbClr val="00A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Century Gothic" charset="0"/>
                <a:ea typeface="Century Gothic" charset="0"/>
                <a:cs typeface="Century Gothic" charset="0"/>
              </a:rPr>
              <a:t>KPDNKK </a:t>
            </a:r>
            <a:r>
              <a:rPr lang="en-US" sz="1400" dirty="0" err="1">
                <a:latin typeface="Century Gothic" charset="0"/>
                <a:ea typeface="Century Gothic" charset="0"/>
                <a:cs typeface="Century Gothic" charset="0"/>
              </a:rPr>
              <a:t>membayar</a:t>
            </a:r>
            <a:r>
              <a:rPr lang="en-US" sz="1400" dirty="0">
                <a:latin typeface="Century Gothic" charset="0"/>
                <a:ea typeface="Century Gothic" charset="0"/>
                <a:cs typeface="Century Gothic" charset="0"/>
              </a:rPr>
              <a:t> MYORI </a:t>
            </a:r>
            <a:r>
              <a:rPr lang="en-US" sz="1400" dirty="0" err="1">
                <a:latin typeface="Century Gothic" charset="0"/>
                <a:ea typeface="Century Gothic" charset="0"/>
                <a:cs typeface="Century Gothic" charset="0"/>
              </a:rPr>
              <a:t>secara</a:t>
            </a:r>
            <a:r>
              <a:rPr lang="en-US" sz="1400" dirty="0">
                <a:latin typeface="Century Gothic" charset="0"/>
                <a:ea typeface="Century Gothic" charset="0"/>
                <a:cs typeface="Century Gothic" charset="0"/>
              </a:rPr>
              <a:t> “back-to –back payment”.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752184" y="1447503"/>
            <a:ext cx="1728192" cy="1940160"/>
          </a:xfrm>
          <a:prstGeom prst="roundRect">
            <a:avLst>
              <a:gd name="adj" fmla="val 4326"/>
            </a:avLst>
          </a:prstGeom>
          <a:solidFill>
            <a:srgbClr val="2D3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KPDNKK </a:t>
            </a:r>
            <a:r>
              <a:rPr lang="en-US" sz="14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akan</a:t>
            </a:r>
            <a:r>
              <a:rPr lang="en-US" sz="1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membayar</a:t>
            </a:r>
            <a:r>
              <a:rPr lang="en-US" sz="1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1400" dirty="0">
                <a:latin typeface="Century Gothic" charset="0"/>
                <a:ea typeface="Century Gothic" charset="0"/>
                <a:cs typeface="Century Gothic" charset="0"/>
              </a:rPr>
              <a:t>MYORI </a:t>
            </a:r>
            <a:r>
              <a:rPr lang="en-US" sz="1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RM0.20 </a:t>
            </a:r>
            <a:r>
              <a:rPr lang="en-US" sz="14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untuk</a:t>
            </a:r>
            <a:r>
              <a:rPr lang="en-US" sz="1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setiap</a:t>
            </a:r>
            <a:r>
              <a:rPr lang="en-US" sz="1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pelekat</a:t>
            </a:r>
            <a:r>
              <a:rPr lang="en-US" sz="1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&amp; </a:t>
            </a:r>
            <a:r>
              <a:rPr lang="en-US" sz="14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transaksi</a:t>
            </a:r>
            <a:r>
              <a:rPr lang="en-US" sz="1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NFC yang </a:t>
            </a:r>
            <a:r>
              <a:rPr lang="en-US" sz="14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diproses</a:t>
            </a:r>
            <a:r>
              <a:rPr lang="en-US" sz="1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KIRAAN PULANGAN KOS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35016" y="1844824"/>
            <a:ext cx="8856984" cy="3168352"/>
          </a:xfrm>
          <a:ln>
            <a:noFill/>
          </a:ln>
        </p:spPr>
        <p:txBody>
          <a:bodyPr lIns="576000"/>
          <a:lstStyle/>
          <a:p>
            <a:pPr algn="l"/>
            <a:r>
              <a:rPr lang="en-US" dirty="0"/>
              <a:t>MYORI SYSTEM DEMO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580FE1-781D-4F75-92B4-8D744D8DB7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7630"/>
            <a:ext cx="3145908" cy="648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4339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35016" y="1844824"/>
            <a:ext cx="8856984" cy="3168352"/>
          </a:xfrm>
          <a:ln>
            <a:noFill/>
          </a:ln>
        </p:spPr>
        <p:txBody>
          <a:bodyPr lIns="576000"/>
          <a:lstStyle/>
          <a:p>
            <a:pPr algn="l"/>
            <a:r>
              <a:rPr lang="en-US" dirty="0"/>
              <a:t>1. MYORI WEB PORTAL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580FE1-781D-4F75-92B4-8D744D8DB7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7630"/>
            <a:ext cx="3145908" cy="648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416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3287688" y="1844824"/>
            <a:ext cx="8904312" cy="3168352"/>
          </a:xfrm>
          <a:prstGeom prst="rect">
            <a:avLst/>
          </a:prstGeom>
          <a:gradFill flip="none" rotWithShape="1">
            <a:gsLst>
              <a:gs pos="100000">
                <a:srgbClr val="3EC2EC">
                  <a:alpha val="49000"/>
                </a:srgbClr>
              </a:gs>
              <a:gs pos="2597">
                <a:srgbClr val="0F76AF">
                  <a:alpha val="70000"/>
                </a:srgbClr>
              </a:gs>
            </a:gsLst>
            <a:lin ang="13500000" scaled="1"/>
            <a:tileRect/>
          </a:gradFill>
          <a:ln w="88900">
            <a:noFill/>
            <a:miter lim="800000"/>
          </a:ln>
        </p:spPr>
        <p:txBody>
          <a:bodyPr lIns="720000" anchor="ctr">
            <a:normAutofit/>
          </a:bodyPr>
          <a:lstStyle/>
          <a:p>
            <a:pPr algn="l"/>
            <a:r>
              <a:rPr lang="en-MY" sz="6000" b="1" dirty="0">
                <a:solidFill>
                  <a:schemeClr val="bg1"/>
                </a:solidFill>
              </a:rPr>
              <a:t>OBJEKTIF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A107B6-A05B-4771-9B7C-B7A6268402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7630"/>
            <a:ext cx="3145908" cy="648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9713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35016" y="1844824"/>
            <a:ext cx="8856984" cy="3168352"/>
          </a:xfrm>
          <a:ln>
            <a:noFill/>
          </a:ln>
        </p:spPr>
        <p:txBody>
          <a:bodyPr lIns="576000"/>
          <a:lstStyle/>
          <a:p>
            <a:pPr algn="l"/>
            <a:r>
              <a:rPr lang="en-US" dirty="0"/>
              <a:t>2. PENGGUNA MOBILE APPS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580FE1-781D-4F75-92B4-8D744D8DB7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7630"/>
            <a:ext cx="3145908" cy="648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2859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35016" y="1844824"/>
            <a:ext cx="8856984" cy="3168352"/>
          </a:xfrm>
          <a:ln>
            <a:noFill/>
          </a:ln>
        </p:spPr>
        <p:txBody>
          <a:bodyPr lIns="576000"/>
          <a:lstStyle/>
          <a:p>
            <a:pPr algn="l"/>
            <a:r>
              <a:rPr lang="en-US" dirty="0"/>
              <a:t>3. PERUNCIT MOBILE APPS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580FE1-781D-4F75-92B4-8D744D8DB7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7630"/>
            <a:ext cx="3145908" cy="648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140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35016" y="1844824"/>
            <a:ext cx="8856984" cy="3168352"/>
          </a:xfrm>
          <a:ln>
            <a:noFill/>
          </a:ln>
        </p:spPr>
        <p:txBody>
          <a:bodyPr lIns="576000"/>
          <a:lstStyle/>
          <a:p>
            <a:pPr algn="l"/>
            <a:r>
              <a:rPr lang="en-US" dirty="0"/>
              <a:t>4. KPDNKK MOBILE APPS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580FE1-781D-4F75-92B4-8D744D8DB7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7630"/>
            <a:ext cx="3145908" cy="648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084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35016" y="1844824"/>
            <a:ext cx="8856984" cy="3168352"/>
          </a:xfrm>
          <a:ln>
            <a:noFill/>
          </a:ln>
        </p:spPr>
        <p:txBody>
          <a:bodyPr lIns="576000"/>
          <a:lstStyle/>
          <a:p>
            <a:r>
              <a:rPr lang="en-US" dirty="0"/>
              <a:t>Q &amp; A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580FE1-781D-4F75-92B4-8D744D8DB7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7630"/>
            <a:ext cx="3145908" cy="648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9566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KESIMPULAN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1343472" y="1700808"/>
            <a:ext cx="9210768" cy="3384376"/>
          </a:xfrm>
        </p:spPr>
        <p:txBody>
          <a:bodyPr>
            <a:normAutofit/>
          </a:bodyPr>
          <a:lstStyle/>
          <a:p>
            <a:r>
              <a:rPr lang="en-US" sz="2400" dirty="0"/>
              <a:t>MYORI Services </a:t>
            </a:r>
            <a:r>
              <a:rPr lang="en-US" sz="2400" dirty="0" err="1"/>
              <a:t>Sdn</a:t>
            </a:r>
            <a:r>
              <a:rPr lang="en-US" sz="2400" dirty="0"/>
              <a:t> </a:t>
            </a:r>
            <a:r>
              <a:rPr lang="en-US" sz="2400" dirty="0" err="1"/>
              <a:t>Bhd</a:t>
            </a:r>
            <a:r>
              <a:rPr lang="en-US" sz="2400" dirty="0"/>
              <a:t> </a:t>
            </a:r>
            <a:r>
              <a:rPr lang="en-US" sz="2400" dirty="0" err="1"/>
              <a:t>memohon</a:t>
            </a:r>
            <a:r>
              <a:rPr lang="en-US" sz="2400" dirty="0"/>
              <a:t> </a:t>
            </a:r>
            <a:r>
              <a:rPr lang="en-US" sz="2400" dirty="0" err="1"/>
              <a:t>kelulusan</a:t>
            </a:r>
            <a:r>
              <a:rPr lang="en-US" sz="2400" dirty="0"/>
              <a:t> </a:t>
            </a:r>
            <a:r>
              <a:rPr lang="en-US" sz="2400" dirty="0" err="1"/>
              <a:t>daripada</a:t>
            </a:r>
            <a:r>
              <a:rPr lang="en-US" sz="2400" dirty="0"/>
              <a:t> KPDNKK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melaksanakan</a:t>
            </a:r>
            <a:r>
              <a:rPr lang="en-US" sz="2400" dirty="0"/>
              <a:t> </a:t>
            </a:r>
            <a:r>
              <a:rPr lang="en-US" sz="2400" dirty="0" err="1"/>
              <a:t>inisiatif</a:t>
            </a:r>
            <a:r>
              <a:rPr lang="en-US" sz="2400" dirty="0"/>
              <a:t> MYORI </a:t>
            </a:r>
            <a:r>
              <a:rPr lang="en-US" sz="2400" dirty="0" err="1"/>
              <a:t>seperti</a:t>
            </a:r>
            <a:r>
              <a:rPr lang="en-US" sz="2400" dirty="0"/>
              <a:t> yang </a:t>
            </a:r>
            <a:r>
              <a:rPr lang="en-US" sz="2400" dirty="0" err="1"/>
              <a:t>dibentangkan</a:t>
            </a:r>
            <a:r>
              <a:rPr lang="en-US" sz="2400" dirty="0"/>
              <a:t>.</a:t>
            </a:r>
          </a:p>
          <a:p>
            <a:endParaRPr lang="en-US" sz="2400" dirty="0"/>
          </a:p>
          <a:p>
            <a:r>
              <a:rPr lang="en-US" sz="2400" dirty="0" err="1"/>
              <a:t>Pihak</a:t>
            </a:r>
            <a:r>
              <a:rPr lang="en-US" sz="2400" dirty="0"/>
              <a:t> </a:t>
            </a:r>
            <a:r>
              <a:rPr lang="en-US" sz="2400" dirty="0" err="1"/>
              <a:t>syarikat</a:t>
            </a:r>
            <a:r>
              <a:rPr lang="en-US" sz="2400" dirty="0"/>
              <a:t> </a:t>
            </a:r>
            <a:r>
              <a:rPr lang="en-US" sz="2400" dirty="0" err="1"/>
              <a:t>mengalu-alukan</a:t>
            </a:r>
            <a:r>
              <a:rPr lang="en-US" sz="2400" dirty="0"/>
              <a:t> </a:t>
            </a:r>
            <a:r>
              <a:rPr lang="en-US" sz="2400" dirty="0" err="1"/>
              <a:t>perbincangan</a:t>
            </a:r>
            <a:r>
              <a:rPr lang="en-US" sz="2400" dirty="0"/>
              <a:t> </a:t>
            </a:r>
            <a:r>
              <a:rPr lang="en-US" sz="2400" dirty="0" err="1"/>
              <a:t>lanjutan</a:t>
            </a:r>
            <a:r>
              <a:rPr lang="en-US" sz="2400" dirty="0"/>
              <a:t> </a:t>
            </a:r>
            <a:r>
              <a:rPr lang="en-US" sz="2400" dirty="0" err="1"/>
              <a:t>antara</a:t>
            </a:r>
            <a:r>
              <a:rPr lang="en-US" sz="2400" dirty="0"/>
              <a:t> MYORI Services </a:t>
            </a:r>
            <a:r>
              <a:rPr lang="en-US" sz="2400" dirty="0" err="1"/>
              <a:t>dengan</a:t>
            </a:r>
            <a:r>
              <a:rPr lang="en-US" sz="2400" dirty="0"/>
              <a:t> KPDNKK </a:t>
            </a:r>
            <a:r>
              <a:rPr lang="en-US" sz="2400" dirty="0" err="1"/>
              <a:t>bagi</a:t>
            </a:r>
            <a:r>
              <a:rPr lang="en-US" sz="2400" dirty="0"/>
              <a:t> </a:t>
            </a:r>
            <a:r>
              <a:rPr lang="en-US" sz="2400" dirty="0" err="1"/>
              <a:t>perlaksanaan</a:t>
            </a:r>
            <a:r>
              <a:rPr lang="en-US" sz="2400" dirty="0"/>
              <a:t> </a:t>
            </a:r>
            <a:r>
              <a:rPr lang="en-US" sz="2400" dirty="0" err="1"/>
              <a:t>inisiatif</a:t>
            </a:r>
            <a:r>
              <a:rPr lang="en-US" sz="2400" dirty="0"/>
              <a:t> MYORI.</a:t>
            </a:r>
          </a:p>
          <a:p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9306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TERIMA KASIH</a:t>
            </a:r>
            <a:endParaRPr lang="en-MY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975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rgbClr val="2D3193"/>
          </a:solidFill>
        </p:spPr>
        <p:txBody>
          <a:bodyPr>
            <a:normAutofit fontScale="90000"/>
          </a:bodyPr>
          <a:lstStyle/>
          <a:p>
            <a:r>
              <a:rPr lang="en-US" dirty="0"/>
              <a:t>OBJEKTIF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73E70FD8-01BF-46E2-B281-756CD5A17CF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816" b="28816"/>
          <a:stretch>
            <a:fillRect/>
          </a:stretch>
        </p:blipFill>
        <p:spPr/>
      </p:pic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63E11DC4-F2E0-4221-BAA5-95308EA01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424" y="3789040"/>
            <a:ext cx="10369152" cy="204909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MY" sz="1800" dirty="0" err="1">
                <a:latin typeface="Arial" charset="0"/>
                <a:ea typeface="Arial" charset="0"/>
                <a:cs typeface="Arial" charset="0"/>
              </a:rPr>
              <a:t>Sebagai</a:t>
            </a:r>
            <a:r>
              <a:rPr lang="en-MY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MY" sz="1800" dirty="0" err="1">
                <a:latin typeface="Arial" charset="0"/>
                <a:ea typeface="Arial" charset="0"/>
                <a:cs typeface="Arial" charset="0"/>
              </a:rPr>
              <a:t>tanda</a:t>
            </a:r>
            <a:r>
              <a:rPr lang="en-MY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MY" sz="1800" dirty="0" err="1">
                <a:latin typeface="Arial" charset="0"/>
                <a:ea typeface="Arial" charset="0"/>
                <a:cs typeface="Arial" charset="0"/>
              </a:rPr>
              <a:t>sokongan</a:t>
            </a:r>
            <a:r>
              <a:rPr lang="en-MY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MY" sz="1800" dirty="0" err="1">
                <a:latin typeface="Arial" charset="0"/>
                <a:ea typeface="Arial" charset="0"/>
                <a:cs typeface="Arial" charset="0"/>
              </a:rPr>
              <a:t>kepada</a:t>
            </a:r>
            <a:r>
              <a:rPr lang="en-MY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MY" sz="1800" dirty="0" err="1">
                <a:latin typeface="Arial" charset="0"/>
                <a:ea typeface="Arial" charset="0"/>
                <a:cs typeface="Arial" charset="0"/>
              </a:rPr>
              <a:t>misi</a:t>
            </a:r>
            <a:r>
              <a:rPr lang="en-MY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MY" sz="1800" dirty="0" err="1">
                <a:latin typeface="Arial" charset="0"/>
                <a:ea typeface="Arial" charset="0"/>
                <a:cs typeface="Arial" charset="0"/>
              </a:rPr>
              <a:t>dan</a:t>
            </a:r>
            <a:r>
              <a:rPr lang="en-MY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MY" sz="1800" dirty="0" err="1">
                <a:latin typeface="Arial" charset="0"/>
                <a:ea typeface="Arial" charset="0"/>
                <a:cs typeface="Arial" charset="0"/>
              </a:rPr>
              <a:t>visi</a:t>
            </a:r>
            <a:r>
              <a:rPr lang="en-MY" sz="1800" dirty="0">
                <a:latin typeface="Arial" charset="0"/>
                <a:ea typeface="Arial" charset="0"/>
                <a:cs typeface="Arial" charset="0"/>
              </a:rPr>
              <a:t> YB Menteri KPDNKK, Dato’ Sri Hamzah </a:t>
            </a:r>
            <a:r>
              <a:rPr lang="en-MY" sz="1800" dirty="0" err="1">
                <a:latin typeface="Arial" charset="0"/>
                <a:ea typeface="Arial" charset="0"/>
                <a:cs typeface="Arial" charset="0"/>
              </a:rPr>
              <a:t>Zainudin</a:t>
            </a:r>
            <a:r>
              <a:rPr lang="en-MY" sz="18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MY" sz="1800" dirty="0" err="1">
                <a:latin typeface="Arial" charset="0"/>
                <a:ea typeface="Arial" charset="0"/>
                <a:cs typeface="Arial" charset="0"/>
              </a:rPr>
              <a:t>iaitu</a:t>
            </a:r>
            <a:r>
              <a:rPr lang="en-MY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MY" sz="1800" dirty="0" err="1">
                <a:latin typeface="Arial" charset="0"/>
                <a:ea typeface="Arial" charset="0"/>
                <a:cs typeface="Arial" charset="0"/>
              </a:rPr>
              <a:t>untuk</a:t>
            </a:r>
            <a:r>
              <a:rPr lang="en-MY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MY" sz="1800" dirty="0" err="1">
                <a:latin typeface="Arial" charset="0"/>
                <a:ea typeface="Arial" charset="0"/>
                <a:cs typeface="Arial" charset="0"/>
              </a:rPr>
              <a:t>menetapkan</a:t>
            </a:r>
            <a:r>
              <a:rPr lang="en-MY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MY" sz="1800" dirty="0" err="1">
                <a:latin typeface="Arial" charset="0"/>
                <a:ea typeface="Arial" charset="0"/>
                <a:cs typeface="Arial" charset="0"/>
              </a:rPr>
              <a:t>satu</a:t>
            </a:r>
            <a:r>
              <a:rPr lang="en-MY" sz="1800" dirty="0">
                <a:latin typeface="Arial" charset="0"/>
                <a:ea typeface="Arial" charset="0"/>
                <a:cs typeface="Arial" charset="0"/>
              </a:rPr>
              <a:t> ‘standard’ </a:t>
            </a:r>
            <a:r>
              <a:rPr lang="en-MY" sz="1800" dirty="0" err="1">
                <a:latin typeface="Arial" charset="0"/>
                <a:ea typeface="Arial" charset="0"/>
                <a:cs typeface="Arial" charset="0"/>
              </a:rPr>
              <a:t>atau</a:t>
            </a:r>
            <a:r>
              <a:rPr lang="en-MY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MY" sz="1800" dirty="0" err="1">
                <a:latin typeface="Arial" charset="0"/>
                <a:ea typeface="Arial" charset="0"/>
                <a:cs typeface="Arial" charset="0"/>
              </a:rPr>
              <a:t>tanda</a:t>
            </a:r>
            <a:r>
              <a:rPr lang="en-MY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MY" sz="1800" dirty="0" err="1">
                <a:latin typeface="Arial" charset="0"/>
                <a:ea typeface="Arial" charset="0"/>
                <a:cs typeface="Arial" charset="0"/>
              </a:rPr>
              <a:t>aras</a:t>
            </a:r>
            <a:r>
              <a:rPr lang="en-MY" sz="1800" dirty="0">
                <a:latin typeface="Arial" charset="0"/>
                <a:ea typeface="Arial" charset="0"/>
                <a:cs typeface="Arial" charset="0"/>
              </a:rPr>
              <a:t> yang </a:t>
            </a:r>
            <a:r>
              <a:rPr lang="en-MY" sz="1800" dirty="0" err="1">
                <a:latin typeface="Arial" charset="0"/>
                <a:ea typeface="Arial" charset="0"/>
                <a:cs typeface="Arial" charset="0"/>
              </a:rPr>
              <a:t>tinggi</a:t>
            </a:r>
            <a:r>
              <a:rPr lang="en-MY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MY" sz="1800" dirty="0" err="1">
                <a:latin typeface="Arial" charset="0"/>
                <a:ea typeface="Arial" charset="0"/>
                <a:cs typeface="Arial" charset="0"/>
              </a:rPr>
              <a:t>dalam</a:t>
            </a:r>
            <a:r>
              <a:rPr lang="en-MY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MY" sz="1800" dirty="0" err="1">
                <a:latin typeface="Arial" charset="0"/>
                <a:ea typeface="Arial" charset="0"/>
                <a:cs typeface="Arial" charset="0"/>
              </a:rPr>
              <a:t>hal</a:t>
            </a:r>
            <a:r>
              <a:rPr lang="en-MY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MY" sz="1800" dirty="0" err="1">
                <a:latin typeface="Arial" charset="0"/>
                <a:ea typeface="Arial" charset="0"/>
                <a:cs typeface="Arial" charset="0"/>
              </a:rPr>
              <a:t>ehwal</a:t>
            </a:r>
            <a:r>
              <a:rPr lang="en-MY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MY" sz="1800" dirty="0" err="1">
                <a:latin typeface="Arial" charset="0"/>
                <a:ea typeface="Arial" charset="0"/>
                <a:cs typeface="Arial" charset="0"/>
              </a:rPr>
              <a:t>kepenggunaan</a:t>
            </a:r>
            <a:r>
              <a:rPr lang="en-MY" sz="1800" dirty="0">
                <a:latin typeface="Arial" charset="0"/>
                <a:ea typeface="Arial" charset="0"/>
                <a:cs typeface="Arial" charset="0"/>
              </a:rPr>
              <a:t> di Malaysia.</a:t>
            </a:r>
          </a:p>
          <a:p>
            <a:pPr>
              <a:lnSpc>
                <a:spcPct val="150000"/>
              </a:lnSpc>
            </a:pPr>
            <a:r>
              <a:rPr lang="en-US" sz="1800" dirty="0" err="1">
                <a:latin typeface="Arial" charset="0"/>
                <a:ea typeface="Arial" charset="0"/>
                <a:cs typeface="Arial" charset="0"/>
              </a:rPr>
              <a:t>Membentangkan</a:t>
            </a:r>
            <a:r>
              <a:rPr lang="en-US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dirty="0" err="1">
                <a:latin typeface="Arial" charset="0"/>
                <a:ea typeface="Arial" charset="0"/>
                <a:cs typeface="Arial" charset="0"/>
              </a:rPr>
              <a:t>cadangan</a:t>
            </a:r>
            <a:r>
              <a:rPr lang="en-US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dirty="0" err="1">
                <a:latin typeface="Arial" charset="0"/>
                <a:ea typeface="Arial" charset="0"/>
                <a:cs typeface="Arial" charset="0"/>
              </a:rPr>
              <a:t>perlaksanaan</a:t>
            </a:r>
            <a:r>
              <a:rPr lang="en-US" sz="1800" dirty="0">
                <a:latin typeface="Arial" charset="0"/>
                <a:ea typeface="Arial" charset="0"/>
                <a:cs typeface="Arial" charset="0"/>
              </a:rPr>
              <a:t> MYORI </a:t>
            </a:r>
            <a:r>
              <a:rPr lang="en-US" sz="1800" dirty="0" err="1">
                <a:latin typeface="Arial" charset="0"/>
                <a:ea typeface="Arial" charset="0"/>
                <a:cs typeface="Arial" charset="0"/>
              </a:rPr>
              <a:t>kepada</a:t>
            </a:r>
            <a:r>
              <a:rPr lang="en-US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dirty="0" err="1">
                <a:latin typeface="Arial" charset="0"/>
                <a:ea typeface="Arial" charset="0"/>
                <a:cs typeface="Arial" charset="0"/>
              </a:rPr>
              <a:t>pihak</a:t>
            </a:r>
            <a:r>
              <a:rPr lang="en-US" sz="1800" dirty="0">
                <a:latin typeface="Arial" charset="0"/>
                <a:ea typeface="Arial" charset="0"/>
                <a:cs typeface="Arial" charset="0"/>
              </a:rPr>
              <a:t> KPDNKK </a:t>
            </a:r>
            <a:r>
              <a:rPr lang="en-US" sz="1800" dirty="0" err="1">
                <a:latin typeface="Arial" charset="0"/>
                <a:ea typeface="Arial" charset="0"/>
                <a:cs typeface="Arial" charset="0"/>
              </a:rPr>
              <a:t>serta</a:t>
            </a:r>
            <a:r>
              <a:rPr lang="en-US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dirty="0" err="1">
                <a:latin typeface="Arial" charset="0"/>
                <a:ea typeface="Arial" charset="0"/>
                <a:cs typeface="Arial" charset="0"/>
              </a:rPr>
              <a:t>menjelaskan</a:t>
            </a:r>
            <a:r>
              <a:rPr lang="en-US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dirty="0" err="1">
                <a:latin typeface="Arial" charset="0"/>
                <a:ea typeface="Arial" charset="0"/>
                <a:cs typeface="Arial" charset="0"/>
              </a:rPr>
              <a:t>bagaimana</a:t>
            </a:r>
            <a:r>
              <a:rPr lang="en-US" sz="1800" dirty="0">
                <a:latin typeface="Arial" charset="0"/>
                <a:ea typeface="Arial" charset="0"/>
                <a:cs typeface="Arial" charset="0"/>
              </a:rPr>
              <a:t> MYORI </a:t>
            </a:r>
            <a:r>
              <a:rPr lang="en-US" sz="1800" dirty="0" err="1">
                <a:latin typeface="Arial" charset="0"/>
                <a:ea typeface="Arial" charset="0"/>
                <a:cs typeface="Arial" charset="0"/>
              </a:rPr>
              <a:t>dapat</a:t>
            </a:r>
            <a:r>
              <a:rPr lang="en-US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dirty="0" err="1">
                <a:latin typeface="Arial" charset="0"/>
                <a:ea typeface="Arial" charset="0"/>
                <a:cs typeface="Arial" charset="0"/>
              </a:rPr>
              <a:t>memberi</a:t>
            </a:r>
            <a:r>
              <a:rPr lang="en-US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dirty="0" err="1">
                <a:latin typeface="Arial" charset="0"/>
                <a:ea typeface="Arial" charset="0"/>
                <a:cs typeface="Arial" charset="0"/>
              </a:rPr>
              <a:t>manfaat</a:t>
            </a:r>
            <a:r>
              <a:rPr lang="en-US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dirty="0" err="1">
                <a:latin typeface="Arial" charset="0"/>
                <a:ea typeface="Arial" charset="0"/>
                <a:cs typeface="Arial" charset="0"/>
              </a:rPr>
              <a:t>kepada</a:t>
            </a:r>
            <a:r>
              <a:rPr lang="en-US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dirty="0" err="1">
                <a:latin typeface="Arial" charset="0"/>
                <a:ea typeface="Arial" charset="0"/>
                <a:cs typeface="Arial" charset="0"/>
              </a:rPr>
              <a:t>Kerajaan</a:t>
            </a:r>
            <a:r>
              <a:rPr lang="en-US" sz="18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800" dirty="0" err="1">
                <a:latin typeface="Arial" charset="0"/>
                <a:ea typeface="Arial" charset="0"/>
                <a:cs typeface="Arial" charset="0"/>
              </a:rPr>
              <a:t>Pengilang</a:t>
            </a:r>
            <a:r>
              <a:rPr lang="en-US" sz="18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800" dirty="0" err="1">
                <a:latin typeface="Arial" charset="0"/>
                <a:ea typeface="Arial" charset="0"/>
                <a:cs typeface="Arial" charset="0"/>
              </a:rPr>
              <a:t>Peruncit</a:t>
            </a:r>
            <a:r>
              <a:rPr lang="en-US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dirty="0" err="1">
                <a:latin typeface="Arial" charset="0"/>
                <a:ea typeface="Arial" charset="0"/>
                <a:cs typeface="Arial" charset="0"/>
              </a:rPr>
              <a:t>dan</a:t>
            </a:r>
            <a:r>
              <a:rPr lang="en-US" sz="1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800" dirty="0" err="1">
                <a:latin typeface="Arial" charset="0"/>
                <a:ea typeface="Arial" charset="0"/>
                <a:cs typeface="Arial" charset="0"/>
              </a:rPr>
              <a:t>Pengguna</a:t>
            </a:r>
            <a:r>
              <a:rPr lang="en-US" sz="1800" dirty="0">
                <a:latin typeface="Arial" charset="0"/>
                <a:ea typeface="Arial" charset="0"/>
                <a:cs typeface="Arial" charset="0"/>
              </a:rPr>
              <a:t>. </a:t>
            </a:r>
            <a:endParaRPr lang="en-MY" sz="18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9246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343472" y="3839950"/>
            <a:ext cx="2757402" cy="2757402"/>
            <a:chOff x="3389508" y="3721312"/>
            <a:chExt cx="2757402" cy="2757402"/>
          </a:xfrm>
        </p:grpSpPr>
        <p:sp>
          <p:nvSpPr>
            <p:cNvPr id="6" name="Rectangle 5"/>
            <p:cNvSpPr/>
            <p:nvPr/>
          </p:nvSpPr>
          <p:spPr>
            <a:xfrm>
              <a:off x="3389508" y="3721312"/>
              <a:ext cx="2757402" cy="2757402"/>
            </a:xfrm>
            <a:prstGeom prst="rect">
              <a:avLst/>
            </a:prstGeom>
            <a:solidFill>
              <a:srgbClr val="0064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2" descr="C:\Users\Wilfred\Documents\Ben\ppt\manufacturer-2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53" t="14049" r="12853" b="14047"/>
            <a:stretch/>
          </p:blipFill>
          <p:spPr bwMode="auto">
            <a:xfrm>
              <a:off x="3736312" y="3835482"/>
              <a:ext cx="1134880" cy="10982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464279" y="5663283"/>
              <a:ext cx="17974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2"/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ea typeface="Montserrat" charset="0"/>
                  <a:cs typeface="Arial" panose="020B0604020202020204" pitchFamily="34" charset="0"/>
                </a:rPr>
                <a:t>MYORI WEB PORTAL</a:t>
              </a:r>
            </a:p>
          </p:txBody>
        </p:sp>
      </p:grpSp>
      <p:sp>
        <p:nvSpPr>
          <p:cNvPr id="9" name="Title 2">
            <a:extLst>
              <a:ext uri="{FF2B5EF4-FFF2-40B4-BE49-F238E27FC236}">
                <a16:creationId xmlns:a16="http://schemas.microsoft.com/office/drawing/2014/main" id="{DC184873-4505-46FD-9E72-F942A0957749}"/>
              </a:ext>
            </a:extLst>
          </p:cNvPr>
          <p:cNvSpPr txBox="1">
            <a:spLocks/>
          </p:cNvSpPr>
          <p:nvPr/>
        </p:nvSpPr>
        <p:spPr>
          <a:xfrm>
            <a:off x="-528736" y="0"/>
            <a:ext cx="10873208" cy="540000"/>
          </a:xfrm>
          <a:prstGeom prst="parallelogram">
            <a:avLst>
              <a:gd name="adj" fmla="val 53345"/>
            </a:avLst>
          </a:prstGeom>
          <a:solidFill>
            <a:srgbClr val="00669E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i="0" kern="1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 MYORI overview</a:t>
            </a:r>
            <a:endParaRPr lang="en-MY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7643" y="2594815"/>
            <a:ext cx="2325624" cy="232562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8383112" y="3887586"/>
            <a:ext cx="17901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algn="r"/>
            <a:r>
              <a:rPr lang="en-US" sz="2000" b="1" dirty="0">
                <a:solidFill>
                  <a:srgbClr val="00649C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rPr>
              <a:t>MYORI sticker </a:t>
            </a:r>
          </a:p>
          <a:p>
            <a:pPr marL="0" lvl="2" algn="r"/>
            <a:r>
              <a:rPr lang="en-US" sz="2000" b="1" dirty="0">
                <a:solidFill>
                  <a:srgbClr val="00649C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rPr>
              <a:t>(NFC Tag)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202694" y="980728"/>
            <a:ext cx="2757402" cy="2757402"/>
            <a:chOff x="6146910" y="980728"/>
            <a:chExt cx="2757402" cy="2757402"/>
          </a:xfrm>
        </p:grpSpPr>
        <p:sp>
          <p:nvSpPr>
            <p:cNvPr id="13" name="Rectangle 12"/>
            <p:cNvSpPr/>
            <p:nvPr/>
          </p:nvSpPr>
          <p:spPr>
            <a:xfrm>
              <a:off x="6146910" y="980728"/>
              <a:ext cx="2757402" cy="2757402"/>
            </a:xfrm>
            <a:prstGeom prst="rect">
              <a:avLst/>
            </a:prstGeom>
            <a:solidFill>
              <a:srgbClr val="41C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4" descr="C:\Users\Wilfred\Documents\Ben\ppt\kedai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66703" y="2165179"/>
              <a:ext cx="1335088" cy="1335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/>
            <p:cNvSpPr/>
            <p:nvPr/>
          </p:nvSpPr>
          <p:spPr>
            <a:xfrm>
              <a:off x="6324281" y="1078081"/>
              <a:ext cx="24279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2" algn="r"/>
              <a:r>
                <a:rPr 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Montserrat" charset="0"/>
                  <a:cs typeface="Arial" panose="020B0604020202020204" pitchFamily="34" charset="0"/>
                </a:rPr>
                <a:t>APLIKASI PERUNCIT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343472" y="980728"/>
            <a:ext cx="2757402" cy="2757402"/>
            <a:chOff x="3389508" y="980728"/>
            <a:chExt cx="2757402" cy="2757402"/>
          </a:xfrm>
        </p:grpSpPr>
        <p:sp>
          <p:nvSpPr>
            <p:cNvPr id="17" name="Rectangle 16"/>
            <p:cNvSpPr/>
            <p:nvPr/>
          </p:nvSpPr>
          <p:spPr>
            <a:xfrm>
              <a:off x="3389508" y="980728"/>
              <a:ext cx="2757402" cy="2757402"/>
            </a:xfrm>
            <a:prstGeom prst="rect">
              <a:avLst/>
            </a:prstGeom>
            <a:solidFill>
              <a:srgbClr val="2D3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464279" y="1078081"/>
              <a:ext cx="167894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3pPr marL="0" lvl="2">
                <a:defRPr b="1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defRPr>
              </a:lvl3pPr>
            </a:lstStyle>
            <a:p>
              <a:r>
                <a:rPr 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Montserrat" charset="0"/>
                  <a:cs typeface="Arial" panose="020B0604020202020204" pitchFamily="34" charset="0"/>
                </a:rPr>
                <a:t>APLIKASI KPDNKK</a:t>
              </a:r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2858" y="2343162"/>
              <a:ext cx="980754" cy="979122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4202694" y="3820453"/>
            <a:ext cx="2757402" cy="2776899"/>
            <a:chOff x="6146910" y="3701815"/>
            <a:chExt cx="2757402" cy="2776899"/>
          </a:xfrm>
        </p:grpSpPr>
        <p:sp>
          <p:nvSpPr>
            <p:cNvPr id="21" name="Rectangle 20"/>
            <p:cNvSpPr/>
            <p:nvPr/>
          </p:nvSpPr>
          <p:spPr>
            <a:xfrm>
              <a:off x="6146910" y="3721312"/>
              <a:ext cx="2757402" cy="2757402"/>
            </a:xfrm>
            <a:prstGeom prst="rect">
              <a:avLst/>
            </a:prstGeom>
            <a:solidFill>
              <a:srgbClr val="0098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3" descr="C:\Users\Wilfred\Documents\Ben\ppt\user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67214" y="3701815"/>
              <a:ext cx="1334066" cy="13340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Rectangle 22"/>
            <p:cNvSpPr/>
            <p:nvPr/>
          </p:nvSpPr>
          <p:spPr>
            <a:xfrm>
              <a:off x="6324281" y="5663283"/>
              <a:ext cx="24279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2" algn="r"/>
              <a:r>
                <a:rPr 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Montserrat" charset="0"/>
                  <a:cs typeface="Arial" panose="020B0604020202020204" pitchFamily="34" charset="0"/>
                </a:rPr>
                <a:t>APLIKASI PENGGUNA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7337280" y="3276464"/>
            <a:ext cx="630928" cy="944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+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067" y="5506714"/>
            <a:ext cx="1112496" cy="1112496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>
            <a:off x="3071664" y="2615895"/>
            <a:ext cx="2061445" cy="2060891"/>
            <a:chOff x="8529319" y="932419"/>
            <a:chExt cx="2232247" cy="2232248"/>
          </a:xfrm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8" name="Rounded Rectangle 27"/>
            <p:cNvSpPr/>
            <p:nvPr/>
          </p:nvSpPr>
          <p:spPr>
            <a:xfrm>
              <a:off x="8529319" y="932419"/>
              <a:ext cx="2232247" cy="2232248"/>
            </a:xfrm>
            <a:prstGeom prst="roundRect">
              <a:avLst>
                <a:gd name="adj" fmla="val 9779"/>
              </a:avLst>
            </a:prstGeom>
            <a:gradFill flip="none" rotWithShape="1">
              <a:gsLst>
                <a:gs pos="100000">
                  <a:srgbClr val="107BB3"/>
                </a:gs>
                <a:gs pos="71000">
                  <a:srgbClr val="3ABDE9"/>
                </a:gs>
                <a:gs pos="5000">
                  <a:srgbClr val="60E5F9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12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000" b="18755"/>
            <a:stretch/>
          </p:blipFill>
          <p:spPr>
            <a:xfrm>
              <a:off x="8629856" y="1426565"/>
              <a:ext cx="2031176" cy="1243956"/>
            </a:xfrm>
            <a:prstGeom prst="rect">
              <a:avLst/>
            </a:prstGeom>
            <a:effectLst/>
          </p:spPr>
        </p:pic>
      </p:grpSp>
      <p:pic>
        <p:nvPicPr>
          <p:cNvPr id="30" name="Picture 2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8274" y="1051662"/>
            <a:ext cx="749566" cy="74956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847" y="1051662"/>
            <a:ext cx="749566" cy="74956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594" y="5761081"/>
            <a:ext cx="749566" cy="74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662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695400" y="1556792"/>
            <a:ext cx="10369152" cy="439248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919419" y="2433817"/>
            <a:ext cx="851307" cy="24353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S</a:t>
            </a:r>
          </a:p>
          <a:p>
            <a:pPr algn="ctr"/>
            <a:r>
              <a:rPr lang="en-US" b="1" dirty="0"/>
              <a:t>T</a:t>
            </a:r>
          </a:p>
          <a:p>
            <a:pPr algn="ctr"/>
            <a:r>
              <a:rPr lang="en-US" b="1" dirty="0"/>
              <a:t>A</a:t>
            </a:r>
          </a:p>
          <a:p>
            <a:pPr algn="ctr"/>
            <a:r>
              <a:rPr lang="en-US" b="1" dirty="0"/>
              <a:t>N</a:t>
            </a:r>
          </a:p>
          <a:p>
            <a:pPr algn="ctr"/>
            <a:r>
              <a:rPr lang="en-US" b="1" dirty="0"/>
              <a:t>D</a:t>
            </a:r>
          </a:p>
          <a:p>
            <a:pPr algn="ctr"/>
            <a:r>
              <a:rPr lang="en-US" b="1" dirty="0"/>
              <a:t>A</a:t>
            </a:r>
          </a:p>
          <a:p>
            <a:pPr algn="ctr"/>
            <a:r>
              <a:rPr lang="en-US" b="1" dirty="0"/>
              <a:t>R</a:t>
            </a:r>
          </a:p>
          <a:p>
            <a:pPr algn="ctr"/>
            <a:r>
              <a:rPr lang="en-US" b="1" dirty="0"/>
              <a:t>D                  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DC184873-4505-46FD-9E72-F942A0957749}"/>
              </a:ext>
            </a:extLst>
          </p:cNvPr>
          <p:cNvSpPr txBox="1">
            <a:spLocks/>
          </p:cNvSpPr>
          <p:nvPr/>
        </p:nvSpPr>
        <p:spPr>
          <a:xfrm>
            <a:off x="-528736" y="0"/>
            <a:ext cx="10873208" cy="540000"/>
          </a:xfrm>
          <a:prstGeom prst="parallelogram">
            <a:avLst>
              <a:gd name="adj" fmla="val 53345"/>
            </a:avLst>
          </a:prstGeom>
          <a:solidFill>
            <a:srgbClr val="00669E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i="0" kern="1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 MYORI overview</a:t>
            </a:r>
            <a:endParaRPr lang="en-MY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884" y="2433816"/>
            <a:ext cx="2728497" cy="272849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495214" y="4036869"/>
            <a:ext cx="17901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algn="r"/>
            <a:r>
              <a:rPr lang="en-US" sz="1600" b="1" dirty="0">
                <a:solidFill>
                  <a:srgbClr val="00649C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rPr>
              <a:t>MYORI sticker </a:t>
            </a:r>
          </a:p>
          <a:p>
            <a:pPr marL="0" lvl="2" algn="ctr"/>
            <a:r>
              <a:rPr lang="en-US" sz="1600" b="1" dirty="0">
                <a:solidFill>
                  <a:srgbClr val="00649C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rPr>
              <a:t>(NFC Tag)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231904" y="2420888"/>
            <a:ext cx="2592288" cy="495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ORIGINAL</a:t>
            </a:r>
          </a:p>
        </p:txBody>
      </p:sp>
      <p:sp>
        <p:nvSpPr>
          <p:cNvPr id="11" name="Striped Right Arrow 10"/>
          <p:cNvSpPr/>
          <p:nvPr/>
        </p:nvSpPr>
        <p:spPr>
          <a:xfrm>
            <a:off x="4255204" y="3356992"/>
            <a:ext cx="640519" cy="576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5231904" y="3068960"/>
            <a:ext cx="2592288" cy="495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BERKUALITI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231904" y="3717032"/>
            <a:ext cx="2592288" cy="495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SELAMAT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231904" y="4374129"/>
            <a:ext cx="2592288" cy="495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JAMINAN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893881" y="2433817"/>
            <a:ext cx="1594607" cy="24353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SKIM </a:t>
            </a:r>
          </a:p>
          <a:p>
            <a:pPr algn="ctr"/>
            <a:r>
              <a:rPr lang="en-US" b="1" dirty="0"/>
              <a:t>PER</a:t>
            </a:r>
          </a:p>
          <a:p>
            <a:pPr algn="ctr"/>
            <a:r>
              <a:rPr lang="en-US" b="1" dirty="0"/>
              <a:t>LINDUNGAN PENGGUNA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366057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1B4F03-44A0-4533-B4AC-987CC23386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MY" dirty="0"/>
          </a:p>
          <a:p>
            <a:r>
              <a:rPr lang="en-MY" dirty="0"/>
              <a:t>Pembangunan </a:t>
            </a:r>
            <a:r>
              <a:rPr lang="en-MY" dirty="0" err="1"/>
              <a:t>dan</a:t>
            </a:r>
            <a:r>
              <a:rPr lang="en-MY" dirty="0"/>
              <a:t> </a:t>
            </a:r>
            <a:r>
              <a:rPr lang="en-MY" dirty="0" err="1"/>
              <a:t>perlaksanaan</a:t>
            </a:r>
            <a:r>
              <a:rPr lang="en-MY" dirty="0"/>
              <a:t> MYORI </a:t>
            </a:r>
            <a:r>
              <a:rPr lang="en-MY" dirty="0" err="1"/>
              <a:t>adalah</a:t>
            </a:r>
            <a:r>
              <a:rPr lang="en-MY" dirty="0"/>
              <a:t> </a:t>
            </a:r>
            <a:r>
              <a:rPr lang="en-MY" dirty="0" err="1"/>
              <a:t>secara</a:t>
            </a:r>
            <a:r>
              <a:rPr lang="en-MY" dirty="0"/>
              <a:t> </a:t>
            </a:r>
            <a:r>
              <a:rPr lang="en-MY" dirty="0" err="1"/>
              <a:t>kerjasama</a:t>
            </a:r>
            <a:r>
              <a:rPr lang="en-MY" dirty="0"/>
              <a:t> </a:t>
            </a:r>
            <a:r>
              <a:rPr lang="en-MY" dirty="0" err="1"/>
              <a:t>antara</a:t>
            </a:r>
            <a:r>
              <a:rPr lang="en-MY" dirty="0"/>
              <a:t> </a:t>
            </a:r>
            <a:r>
              <a:rPr lang="en-MY" dirty="0" err="1"/>
              <a:t>MyOri</a:t>
            </a:r>
            <a:r>
              <a:rPr lang="en-MY" dirty="0"/>
              <a:t> Services </a:t>
            </a:r>
            <a:r>
              <a:rPr lang="en-MY" dirty="0" err="1"/>
              <a:t>Sdn</a:t>
            </a:r>
            <a:r>
              <a:rPr lang="en-MY" dirty="0"/>
              <a:t> </a:t>
            </a:r>
            <a:r>
              <a:rPr lang="en-MY" dirty="0" err="1"/>
              <a:t>Bhd</a:t>
            </a:r>
            <a:r>
              <a:rPr lang="en-MY" dirty="0"/>
              <a:t> </a:t>
            </a:r>
            <a:r>
              <a:rPr lang="en-MY" dirty="0" err="1"/>
              <a:t>dengan</a:t>
            </a:r>
            <a:r>
              <a:rPr lang="en-MY" dirty="0"/>
              <a:t> Kerajaan.</a:t>
            </a:r>
          </a:p>
          <a:p>
            <a:endParaRPr lang="en-MY" dirty="0"/>
          </a:p>
          <a:p>
            <a:r>
              <a:rPr lang="en-MY" dirty="0" err="1"/>
              <a:t>Tiada</a:t>
            </a:r>
            <a:r>
              <a:rPr lang="en-MY" dirty="0"/>
              <a:t> </a:t>
            </a:r>
            <a:r>
              <a:rPr lang="en-MY" dirty="0" err="1"/>
              <a:t>kos</a:t>
            </a:r>
            <a:r>
              <a:rPr lang="en-MY" dirty="0"/>
              <a:t> yang </a:t>
            </a:r>
            <a:r>
              <a:rPr lang="en-MY" dirty="0" err="1"/>
              <a:t>akan</a:t>
            </a:r>
            <a:r>
              <a:rPr lang="en-MY" dirty="0"/>
              <a:t> </a:t>
            </a:r>
            <a:r>
              <a:rPr lang="en-MY" dirty="0" err="1"/>
              <a:t>ditanggung</a:t>
            </a:r>
            <a:r>
              <a:rPr lang="en-MY" dirty="0"/>
              <a:t> </a:t>
            </a:r>
            <a:r>
              <a:rPr lang="en-MY" dirty="0" err="1"/>
              <a:t>oleh</a:t>
            </a:r>
            <a:r>
              <a:rPr lang="en-MY" dirty="0"/>
              <a:t> </a:t>
            </a:r>
            <a:r>
              <a:rPr lang="en-MY" dirty="0" err="1"/>
              <a:t>kerajaan</a:t>
            </a:r>
            <a:r>
              <a:rPr lang="en-MY" dirty="0"/>
              <a:t>.</a:t>
            </a:r>
          </a:p>
          <a:p>
            <a:endParaRPr lang="en-MY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39FDB56-51F2-4284-93EC-51DB25F7C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CADANGAN PERLAKSANAAN MYORI</a:t>
            </a:r>
          </a:p>
        </p:txBody>
      </p:sp>
    </p:spTree>
    <p:extLst>
      <p:ext uri="{BB962C8B-B14F-4D97-AF65-F5344CB8AC3E}">
        <p14:creationId xmlns:p14="http://schemas.microsoft.com/office/powerpoint/2010/main" val="2014193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-528736" y="0"/>
            <a:ext cx="10873208" cy="540000"/>
          </a:xfrm>
          <a:prstGeom prst="parallelogram">
            <a:avLst>
              <a:gd name="adj" fmla="val 33441"/>
            </a:avLst>
          </a:prstGeom>
          <a:solidFill>
            <a:srgbClr val="2D3193"/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bg1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defRPr>
            </a:lvl1pPr>
          </a:lstStyle>
          <a:p>
            <a:r>
              <a:rPr lang="en-US" dirty="0"/>
              <a:t>FUNGSI DAN TANGGUNGJAWAB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487488" y="1484784"/>
            <a:ext cx="3960440" cy="4135708"/>
          </a:xfrm>
          <a:prstGeom prst="roundRect">
            <a:avLst>
              <a:gd name="adj" fmla="val 2120"/>
            </a:avLst>
          </a:prstGeom>
          <a:solidFill>
            <a:srgbClr val="2D3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08000" rIns="180000" bIns="108000" rtlCol="0" anchor="ctr">
            <a:no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Memantau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perlaksanaan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MYORI.</a:t>
            </a:r>
          </a:p>
          <a:p>
            <a:endParaRPr lang="en-US" sz="1600" dirty="0">
              <a:latin typeface="Arial" panose="020B0604020202020204" pitchFamily="34" charset="0"/>
              <a:ea typeface="Century Gothic" charset="0"/>
              <a:cs typeface="Arial" panose="020B0604020202020204" pitchFamily="34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Menyelia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kerjasama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di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antara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Badan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Pengeluar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Standard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dengan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MYORI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dalam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pengeluaran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sijil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standard.</a:t>
            </a:r>
          </a:p>
          <a:p>
            <a:endParaRPr lang="en-US" sz="1600" dirty="0">
              <a:latin typeface="Arial" panose="020B0604020202020204" pitchFamily="34" charset="0"/>
              <a:ea typeface="Century Gothic" charset="0"/>
              <a:cs typeface="Arial" panose="020B0604020202020204" pitchFamily="34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Kempen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kesedaran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pengguna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terhadap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perlaksanaan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MYORI.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34236" y="3068960"/>
            <a:ext cx="1181244" cy="1130642"/>
            <a:chOff x="234236" y="3068960"/>
            <a:chExt cx="1181244" cy="113064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218" y="3068960"/>
              <a:ext cx="721280" cy="7200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234236" y="3861048"/>
              <a:ext cx="11812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>
                  <a:latin typeface="Montserrat" charset="0"/>
                  <a:ea typeface="Montserrat" charset="0"/>
                  <a:cs typeface="Montserrat" charset="0"/>
                </a:rPr>
                <a:t>KPDNKK</a:t>
              </a:r>
            </a:p>
          </p:txBody>
        </p:sp>
      </p:grpSp>
      <p:cxnSp>
        <p:nvCxnSpPr>
          <p:cNvPr id="10" name="Straight Connector 9"/>
          <p:cNvCxnSpPr/>
          <p:nvPr/>
        </p:nvCxnSpPr>
        <p:spPr>
          <a:xfrm>
            <a:off x="5843972" y="1340768"/>
            <a:ext cx="0" cy="460851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6240016" y="1484785"/>
            <a:ext cx="4320480" cy="4135704"/>
          </a:xfrm>
          <a:prstGeom prst="roundRect">
            <a:avLst>
              <a:gd name="adj" fmla="val 2120"/>
            </a:avLst>
          </a:prstGeom>
          <a:solidFill>
            <a:srgbClr val="009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08000" rIns="180000" bIns="108000" rtlCol="0" anchor="ctr">
            <a:no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Merekabentuk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Membina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Membekal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dan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Menyelenggara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keseluruhan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ekosistem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MYORI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dari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segi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Infrastruktur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dan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Aplikasi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.</a:t>
            </a:r>
          </a:p>
          <a:p>
            <a:endParaRPr lang="en-US" sz="1600" dirty="0">
              <a:latin typeface="Arial" panose="020B0604020202020204" pitchFamily="34" charset="0"/>
              <a:ea typeface="Century Gothic" charset="0"/>
              <a:cs typeface="Arial" panose="020B0604020202020204" pitchFamily="34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Mengedarkan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pelekat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MYORI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berdasarkan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produk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yang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diluluskan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COA.</a:t>
            </a:r>
          </a:p>
          <a:p>
            <a:pPr marL="171450" indent="-171450">
              <a:buFont typeface="Arial" charset="0"/>
              <a:buChar char="•"/>
            </a:pPr>
            <a:endParaRPr lang="en-US" sz="1600" dirty="0">
              <a:latin typeface="Arial" panose="020B0604020202020204" pitchFamily="34" charset="0"/>
              <a:ea typeface="Century Gothic" charset="0"/>
              <a:cs typeface="Arial" panose="020B0604020202020204" pitchFamily="34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Bekerjasama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dengan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pengilang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dalam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perlaksanaan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MYORI.</a:t>
            </a:r>
          </a:p>
          <a:p>
            <a:endParaRPr lang="en-US" sz="1600" dirty="0">
              <a:latin typeface="Arial" panose="020B0604020202020204" pitchFamily="34" charset="0"/>
              <a:ea typeface="Century Gothic" charset="0"/>
              <a:cs typeface="Arial" panose="020B0604020202020204" pitchFamily="34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TIADA KOS yang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dikenakan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kepada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KPDNKK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dalam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pembekalan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ekosistem</a:t>
            </a:r>
            <a:r>
              <a:rPr lang="en-US" sz="1600" dirty="0"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MYORI.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36E5A18-81CC-455F-B1E6-07D68C5F48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18755"/>
          <a:stretch/>
        </p:blipFill>
        <p:spPr>
          <a:xfrm>
            <a:off x="10665965" y="3043644"/>
            <a:ext cx="1334691" cy="81740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59621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486BB-DC1E-469E-85B9-0A5EB38080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87688" y="1844824"/>
            <a:ext cx="8904312" cy="3168352"/>
          </a:xfrm>
        </p:spPr>
        <p:txBody>
          <a:bodyPr/>
          <a:lstStyle/>
          <a:p>
            <a:pPr algn="l"/>
            <a:r>
              <a:rPr lang="fi-FI" dirty="0">
                <a:solidFill>
                  <a:schemeClr val="bg1"/>
                </a:solidFill>
                <a:latin typeface="Century Gothic" panose="020B0502020202020204" pitchFamily="34" charset="0"/>
              </a:rPr>
              <a:t>MANFAAT KEPADA KERAJAAN, PENGILANG </a:t>
            </a:r>
            <a:br>
              <a:rPr lang="fi-FI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fi-FI" dirty="0">
                <a:solidFill>
                  <a:schemeClr val="bg1"/>
                </a:solidFill>
                <a:latin typeface="Century Gothic" panose="020B0502020202020204" pitchFamily="34" charset="0"/>
              </a:rPr>
              <a:t>DAN PENGGUNA</a:t>
            </a:r>
            <a:endParaRPr lang="en-MY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28C2BA-491D-4112-8E1B-4FFCF45D00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7630"/>
            <a:ext cx="3145908" cy="648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201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215680" y="1700808"/>
            <a:ext cx="7338560" cy="3384376"/>
          </a:xfrm>
        </p:spPr>
        <p:txBody>
          <a:bodyPr/>
          <a:lstStyle/>
          <a:p>
            <a:r>
              <a:rPr lang="en-US" sz="2400" dirty="0" err="1"/>
              <a:t>Menetapkan</a:t>
            </a:r>
            <a:r>
              <a:rPr lang="en-US" sz="2400" dirty="0"/>
              <a:t> </a:t>
            </a:r>
            <a:r>
              <a:rPr lang="en-US" sz="2400" dirty="0" err="1"/>
              <a:t>satu</a:t>
            </a:r>
            <a:r>
              <a:rPr lang="en-US" sz="2400" dirty="0"/>
              <a:t> standard yang </a:t>
            </a:r>
            <a:r>
              <a:rPr lang="en-US" sz="2400" dirty="0" err="1"/>
              <a:t>tinggi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hal</a:t>
            </a:r>
            <a:r>
              <a:rPr lang="en-US" sz="2400" dirty="0"/>
              <a:t> </a:t>
            </a:r>
            <a:r>
              <a:rPr lang="en-US" sz="2400" dirty="0" err="1"/>
              <a:t>ehwal</a:t>
            </a:r>
            <a:r>
              <a:rPr lang="en-US" sz="2400" dirty="0"/>
              <a:t> </a:t>
            </a:r>
            <a:r>
              <a:rPr lang="en-US" sz="2400" dirty="0" err="1"/>
              <a:t>kepenggunaan</a:t>
            </a:r>
            <a:r>
              <a:rPr lang="en-US" sz="2400" dirty="0"/>
              <a:t> di Malaysia.</a:t>
            </a:r>
          </a:p>
          <a:p>
            <a:endParaRPr lang="en-US" sz="2400" dirty="0"/>
          </a:p>
          <a:p>
            <a:r>
              <a:rPr lang="en-US" sz="2400" dirty="0" err="1"/>
              <a:t>Membantu</a:t>
            </a:r>
            <a:r>
              <a:rPr lang="en-US" sz="2400" dirty="0"/>
              <a:t> </a:t>
            </a:r>
            <a:r>
              <a:rPr lang="en-US" sz="2400" dirty="0" err="1"/>
              <a:t>aktiviti</a:t>
            </a:r>
            <a:r>
              <a:rPr lang="en-US" sz="2400" dirty="0"/>
              <a:t> </a:t>
            </a:r>
            <a:r>
              <a:rPr lang="en-US" sz="2400" dirty="0" err="1"/>
              <a:t>pemantauan</a:t>
            </a:r>
            <a:r>
              <a:rPr lang="en-US" sz="2400" dirty="0"/>
              <a:t> </a:t>
            </a:r>
            <a:r>
              <a:rPr lang="en-US" sz="2400" dirty="0" err="1"/>
              <a:t>oleh</a:t>
            </a:r>
            <a:r>
              <a:rPr lang="en-US" sz="2400" dirty="0"/>
              <a:t> </a:t>
            </a:r>
            <a:r>
              <a:rPr lang="en-US" sz="2400" dirty="0" err="1"/>
              <a:t>pihak</a:t>
            </a:r>
            <a:r>
              <a:rPr lang="en-US" sz="2400" dirty="0"/>
              <a:t> </a:t>
            </a:r>
            <a:r>
              <a:rPr lang="en-US" sz="2400" dirty="0" err="1"/>
              <a:t>penguatkuasa</a:t>
            </a:r>
            <a:r>
              <a:rPr lang="en-US" sz="2400" dirty="0"/>
              <a:t>.</a:t>
            </a:r>
          </a:p>
          <a:p>
            <a:endParaRPr lang="en-US" sz="2400" dirty="0"/>
          </a:p>
          <a:p>
            <a:r>
              <a:rPr lang="en-US" sz="2400" dirty="0" err="1"/>
              <a:t>Menjaga</a:t>
            </a:r>
            <a:r>
              <a:rPr lang="en-US" sz="2400" dirty="0"/>
              <a:t> </a:t>
            </a:r>
            <a:r>
              <a:rPr lang="en-US" sz="2400" dirty="0" err="1"/>
              <a:t>kepentingan</a:t>
            </a:r>
            <a:r>
              <a:rPr lang="en-US" sz="2400" dirty="0"/>
              <a:t> </a:t>
            </a:r>
            <a:r>
              <a:rPr lang="en-US" sz="2400" dirty="0" err="1"/>
              <a:t>pelabur</a:t>
            </a:r>
            <a:r>
              <a:rPr lang="en-US" sz="2400" dirty="0"/>
              <a:t> </a:t>
            </a:r>
            <a:r>
              <a:rPr lang="en-US" sz="2400" dirty="0" err="1"/>
              <a:t>seterusnya</a:t>
            </a:r>
            <a:r>
              <a:rPr lang="en-US" sz="2400" dirty="0"/>
              <a:t> </a:t>
            </a:r>
            <a:r>
              <a:rPr lang="en-US" sz="2400" dirty="0" err="1"/>
              <a:t>menarik</a:t>
            </a:r>
            <a:r>
              <a:rPr lang="en-US" sz="2400" dirty="0"/>
              <a:t> </a:t>
            </a:r>
            <a:r>
              <a:rPr lang="en-US" sz="2400" dirty="0" err="1"/>
              <a:t>lebih</a:t>
            </a:r>
            <a:r>
              <a:rPr lang="en-US" sz="2400" dirty="0"/>
              <a:t> </a:t>
            </a:r>
            <a:r>
              <a:rPr lang="en-US" sz="2400" dirty="0" err="1"/>
              <a:t>banyak</a:t>
            </a:r>
            <a:r>
              <a:rPr lang="en-US" sz="2400" dirty="0"/>
              <a:t> FDI.</a:t>
            </a:r>
          </a:p>
          <a:p>
            <a:endParaRPr lang="en-US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DC184873-4505-46FD-9E72-F942A0957749}"/>
              </a:ext>
            </a:extLst>
          </p:cNvPr>
          <p:cNvSpPr txBox="1">
            <a:spLocks/>
          </p:cNvSpPr>
          <p:nvPr/>
        </p:nvSpPr>
        <p:spPr>
          <a:xfrm>
            <a:off x="-528736" y="0"/>
            <a:ext cx="10873208" cy="540000"/>
          </a:xfrm>
          <a:prstGeom prst="parallelogram">
            <a:avLst>
              <a:gd name="adj" fmla="val 33441"/>
            </a:avLst>
          </a:prstGeom>
          <a:solidFill>
            <a:srgbClr val="2D319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chemeClr val="bg1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MANFAAT KEPADA KERAJAAN</a:t>
            </a:r>
            <a:endParaRPr lang="en-MY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190" y="3364530"/>
            <a:ext cx="1415270" cy="1714516"/>
          </a:xfrm>
          <a:prstGeom prst="rect">
            <a:avLst/>
          </a:prstGeom>
          <a:effectLst>
            <a:outerShdw blurRad="50800" dist="762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15A866-3480-46AE-82A4-4D68181D6D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700808"/>
            <a:ext cx="1580690" cy="1592398"/>
          </a:xfrm>
          <a:prstGeom prst="rect">
            <a:avLst/>
          </a:prstGeom>
          <a:effectLst>
            <a:outerShdw blurRad="127000" sx="105000" sy="105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562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9149</TotalTime>
  <Words>887</Words>
  <Application>Microsoft Office PowerPoint</Application>
  <PresentationFormat>Widescreen</PresentationFormat>
  <Paragraphs>202</Paragraphs>
  <Slides>25</Slides>
  <Notes>8</Notes>
  <HiddenSlides>2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Calibri</vt:lpstr>
      <vt:lpstr>Century Gothic</vt:lpstr>
      <vt:lpstr>Montserrat</vt:lpstr>
      <vt:lpstr>Montserrat Medium</vt:lpstr>
      <vt:lpstr>Montserrat SemiBold</vt:lpstr>
      <vt:lpstr>Questrial</vt:lpstr>
      <vt:lpstr>Office Theme</vt:lpstr>
      <vt:lpstr>PowerPoint Presentation</vt:lpstr>
      <vt:lpstr>OBJEKTIF </vt:lpstr>
      <vt:lpstr>OBJEKTIF</vt:lpstr>
      <vt:lpstr>PowerPoint Presentation</vt:lpstr>
      <vt:lpstr>PowerPoint Presentation</vt:lpstr>
      <vt:lpstr>CADANGAN PERLAKSANAAN MYORI</vt:lpstr>
      <vt:lpstr>PowerPoint Presentation</vt:lpstr>
      <vt:lpstr>MANFAAT KEPADA KERAJAAN, PENGILANG  DAN PENGGUNA</vt:lpstr>
      <vt:lpstr>PowerPoint Presentation</vt:lpstr>
      <vt:lpstr>MANFAAT PENGILANG</vt:lpstr>
      <vt:lpstr>LAWATAN MENTERI KE KILANG ALAT PERMAINAN &amp; LED</vt:lpstr>
      <vt:lpstr>MANFAAT PENGGUNA</vt:lpstr>
      <vt:lpstr>CADANGAN PERLAKSANAAN MYORI</vt:lpstr>
      <vt:lpstr>KERJASAMA DENGAN UNIVERSITI TEMPATAN</vt:lpstr>
      <vt:lpstr>SENARAI BARANGAN YANG BERPOTENSI UNTUK MYORI</vt:lpstr>
      <vt:lpstr>KOS SISTEM MYORI</vt:lpstr>
      <vt:lpstr>KIRAAN PULANGAN KOS</vt:lpstr>
      <vt:lpstr>MYORI SYSTEM DEMO</vt:lpstr>
      <vt:lpstr>1. MYORI WEB PORTAL</vt:lpstr>
      <vt:lpstr>2. PENGGUNA MOBILE APPS</vt:lpstr>
      <vt:lpstr>3. PERUNCIT MOBILE APPS</vt:lpstr>
      <vt:lpstr>4. KPDNKK MOBILE APPS</vt:lpstr>
      <vt:lpstr>Q &amp; A</vt:lpstr>
      <vt:lpstr>KESIMPULAN</vt:lpstr>
      <vt:lpstr>TERIMA KASIH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TULEN</dc:title>
  <dc:creator>Pro</dc:creator>
  <cp:lastModifiedBy>Zul Imran Abdul Rahaman</cp:lastModifiedBy>
  <cp:revision>453</cp:revision>
  <dcterms:created xsi:type="dcterms:W3CDTF">2017-03-13T07:17:55Z</dcterms:created>
  <dcterms:modified xsi:type="dcterms:W3CDTF">2017-10-17T06:18:11Z</dcterms:modified>
</cp:coreProperties>
</file>